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theme/themeOverride27.xml" ContentType="application/vnd.openxmlformats-officedocument.themeOverride+xml"/>
  <Override PartName="/ppt/theme/themeOverride28.xml" ContentType="application/vnd.openxmlformats-officedocument.themeOverride+xml"/>
  <Override PartName="/ppt/theme/themeOverride29.xml" ContentType="application/vnd.openxmlformats-officedocument.themeOverride+xml"/>
  <Override PartName="/ppt/theme/themeOverride30.xml" ContentType="application/vnd.openxmlformats-officedocument.themeOverride+xml"/>
  <Override PartName="/ppt/theme/themeOverride31.xml" ContentType="application/vnd.openxmlformats-officedocument.themeOverride+xml"/>
  <Override PartName="/ppt/theme/themeOverride32.xml" ContentType="application/vnd.openxmlformats-officedocument.themeOverride+xml"/>
  <Override PartName="/ppt/theme/themeOverride33.xml" ContentType="application/vnd.openxmlformats-officedocument.themeOverride+xml"/>
  <Override PartName="/ppt/theme/themeOverride34.xml" ContentType="application/vnd.openxmlformats-officedocument.themeOverride+xml"/>
  <Override PartName="/ppt/theme/themeOverride35.xml" ContentType="application/vnd.openxmlformats-officedocument.themeOverride+xml"/>
  <Override PartName="/ppt/theme/themeOverride36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7.xml" ContentType="application/vnd.openxmlformats-officedocument.themeOverride+xml"/>
  <Override PartName="/ppt/theme/themeOverride38.xml" ContentType="application/vnd.openxmlformats-officedocument.themeOverride+xml"/>
  <Override PartName="/ppt/theme/themeOverride39.xml" ContentType="application/vnd.openxmlformats-officedocument.themeOverride+xml"/>
  <Override PartName="/ppt/theme/themeOverride40.xml" ContentType="application/vnd.openxmlformats-officedocument.themeOverride+xml"/>
  <Override PartName="/ppt/theme/themeOverride41.xml" ContentType="application/vnd.openxmlformats-officedocument.themeOverride+xml"/>
  <Override PartName="/ppt/theme/themeOverride42.xml" ContentType="application/vnd.openxmlformats-officedocument.themeOverride+xml"/>
  <Override PartName="/ppt/theme/themeOverride43.xml" ContentType="application/vnd.openxmlformats-officedocument.themeOverride+xml"/>
  <Override PartName="/ppt/theme/themeOverride44.xml" ContentType="application/vnd.openxmlformats-officedocument.themeOverride+xml"/>
  <Override PartName="/ppt/theme/themeOverride45.xml" ContentType="application/vnd.openxmlformats-officedocument.themeOverride+xml"/>
  <Override PartName="/ppt/theme/themeOverride46.xml" ContentType="application/vnd.openxmlformats-officedocument.themeOverride+xml"/>
  <Override PartName="/ppt/theme/themeOverride47.xml" ContentType="application/vnd.openxmlformats-officedocument.themeOverride+xml"/>
  <Override PartName="/ppt/theme/themeOverride48.xml" ContentType="application/vnd.openxmlformats-officedocument.themeOverride+xml"/>
  <Override PartName="/ppt/theme/themeOverride49.xml" ContentType="application/vnd.openxmlformats-officedocument.themeOverride+xml"/>
  <Override PartName="/ppt/theme/themeOverride50.xml" ContentType="application/vnd.openxmlformats-officedocument.themeOverride+xml"/>
  <Override PartName="/ppt/theme/themeOverride51.xml" ContentType="application/vnd.openxmlformats-officedocument.themeOverride+xml"/>
  <Override PartName="/ppt/theme/themeOverride52.xml" ContentType="application/vnd.openxmlformats-officedocument.themeOverride+xml"/>
  <Override PartName="/ppt/theme/themeOverride53.xml" ContentType="application/vnd.openxmlformats-officedocument.themeOverride+xml"/>
  <Override PartName="/ppt/theme/themeOverride54.xml" ContentType="application/vnd.openxmlformats-officedocument.themeOverride+xml"/>
  <Override PartName="/ppt/theme/themeOverride55.xml" ContentType="application/vnd.openxmlformats-officedocument.themeOverride+xml"/>
  <Override PartName="/ppt/theme/themeOverride56.xml" ContentType="application/vnd.openxmlformats-officedocument.themeOverride+xml"/>
  <Override PartName="/ppt/theme/themeOverride57.xml" ContentType="application/vnd.openxmlformats-officedocument.themeOverride+xml"/>
  <Override PartName="/ppt/theme/themeOverride58.xml" ContentType="application/vnd.openxmlformats-officedocument.themeOverride+xml"/>
  <Override PartName="/ppt/theme/themeOverride59.xml" ContentType="application/vnd.openxmlformats-officedocument.themeOverride+xml"/>
  <Override PartName="/ppt/theme/themeOverride60.xml" ContentType="application/vnd.openxmlformats-officedocument.themeOverride+xml"/>
  <Override PartName="/ppt/theme/themeOverride61.xml" ContentType="application/vnd.openxmlformats-officedocument.themeOverride+xml"/>
  <Override PartName="/ppt/theme/themeOverride62.xml" ContentType="application/vnd.openxmlformats-officedocument.themeOverride+xml"/>
  <Override PartName="/ppt/theme/themeOverride63.xml" ContentType="application/vnd.openxmlformats-officedocument.themeOverride+xml"/>
  <Override PartName="/ppt/theme/themeOverride64.xml" ContentType="application/vnd.openxmlformats-officedocument.themeOverride+xml"/>
  <Override PartName="/ppt/theme/themeOverride65.xml" ContentType="application/vnd.openxmlformats-officedocument.themeOverride+xml"/>
  <Override PartName="/ppt/theme/themeOverride66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67.xml" ContentType="application/vnd.openxmlformats-officedocument.themeOverride+xml"/>
  <Override PartName="/ppt/theme/themeOverride6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24"/>
  </p:notesMasterIdLst>
  <p:handoutMasterIdLst>
    <p:handoutMasterId r:id="rId125"/>
  </p:handoutMasterIdLst>
  <p:sldIdLst>
    <p:sldId id="256" r:id="rId2"/>
    <p:sldId id="262" r:id="rId3"/>
    <p:sldId id="264" r:id="rId4"/>
    <p:sldId id="263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4" r:id="rId14"/>
    <p:sldId id="273" r:id="rId15"/>
    <p:sldId id="276" r:id="rId16"/>
    <p:sldId id="387" r:id="rId17"/>
    <p:sldId id="277" r:id="rId18"/>
    <p:sldId id="278" r:id="rId19"/>
    <p:sldId id="279" r:id="rId20"/>
    <p:sldId id="373" r:id="rId21"/>
    <p:sldId id="383" r:id="rId22"/>
    <p:sldId id="568" r:id="rId23"/>
    <p:sldId id="298" r:id="rId24"/>
    <p:sldId id="299" r:id="rId25"/>
    <p:sldId id="300" r:id="rId26"/>
    <p:sldId id="301" r:id="rId27"/>
    <p:sldId id="304" r:id="rId28"/>
    <p:sldId id="305" r:id="rId29"/>
    <p:sldId id="307" r:id="rId30"/>
    <p:sldId id="308" r:id="rId31"/>
    <p:sldId id="309" r:id="rId32"/>
    <p:sldId id="310" r:id="rId33"/>
    <p:sldId id="311" r:id="rId34"/>
    <p:sldId id="312" r:id="rId35"/>
    <p:sldId id="573" r:id="rId36"/>
    <p:sldId id="313" r:id="rId37"/>
    <p:sldId id="314" r:id="rId38"/>
    <p:sldId id="315" r:id="rId39"/>
    <p:sldId id="374" r:id="rId40"/>
    <p:sldId id="317" r:id="rId41"/>
    <p:sldId id="318" r:id="rId42"/>
    <p:sldId id="320" r:id="rId43"/>
    <p:sldId id="321" r:id="rId44"/>
    <p:sldId id="330" r:id="rId45"/>
    <p:sldId id="331" r:id="rId46"/>
    <p:sldId id="388" r:id="rId47"/>
    <p:sldId id="335" r:id="rId48"/>
    <p:sldId id="336" r:id="rId49"/>
    <p:sldId id="337" r:id="rId50"/>
    <p:sldId id="343" r:id="rId51"/>
    <p:sldId id="344" r:id="rId52"/>
    <p:sldId id="345" r:id="rId53"/>
    <p:sldId id="346" r:id="rId54"/>
    <p:sldId id="347" r:id="rId55"/>
    <p:sldId id="348" r:id="rId56"/>
    <p:sldId id="574" r:id="rId57"/>
    <p:sldId id="350" r:id="rId58"/>
    <p:sldId id="352" r:id="rId59"/>
    <p:sldId id="353" r:id="rId60"/>
    <p:sldId id="354" r:id="rId61"/>
    <p:sldId id="392" r:id="rId62"/>
    <p:sldId id="355" r:id="rId63"/>
    <p:sldId id="391" r:id="rId64"/>
    <p:sldId id="356" r:id="rId65"/>
    <p:sldId id="389" r:id="rId66"/>
    <p:sldId id="393" r:id="rId67"/>
    <p:sldId id="362" r:id="rId68"/>
    <p:sldId id="363" r:id="rId69"/>
    <p:sldId id="364" r:id="rId70"/>
    <p:sldId id="365" r:id="rId71"/>
    <p:sldId id="366" r:id="rId72"/>
    <p:sldId id="367" r:id="rId73"/>
    <p:sldId id="522" r:id="rId74"/>
    <p:sldId id="516" r:id="rId75"/>
    <p:sldId id="520" r:id="rId76"/>
    <p:sldId id="517" r:id="rId77"/>
    <p:sldId id="521" r:id="rId78"/>
    <p:sldId id="570" r:id="rId79"/>
    <p:sldId id="523" r:id="rId80"/>
    <p:sldId id="569" r:id="rId81"/>
    <p:sldId id="524" r:id="rId82"/>
    <p:sldId id="571" r:id="rId83"/>
    <p:sldId id="525" r:id="rId84"/>
    <p:sldId id="526" r:id="rId85"/>
    <p:sldId id="527" r:id="rId86"/>
    <p:sldId id="394" r:id="rId87"/>
    <p:sldId id="377" r:id="rId88"/>
    <p:sldId id="369" r:id="rId89"/>
    <p:sldId id="370" r:id="rId90"/>
    <p:sldId id="371" r:id="rId91"/>
    <p:sldId id="532" r:id="rId92"/>
    <p:sldId id="533" r:id="rId93"/>
    <p:sldId id="536" r:id="rId94"/>
    <p:sldId id="534" r:id="rId95"/>
    <p:sldId id="535" r:id="rId96"/>
    <p:sldId id="537" r:id="rId97"/>
    <p:sldId id="538" r:id="rId98"/>
    <p:sldId id="539" r:id="rId99"/>
    <p:sldId id="540" r:id="rId100"/>
    <p:sldId id="575" r:id="rId101"/>
    <p:sldId id="541" r:id="rId102"/>
    <p:sldId id="542" r:id="rId103"/>
    <p:sldId id="543" r:id="rId104"/>
    <p:sldId id="544" r:id="rId105"/>
    <p:sldId id="545" r:id="rId106"/>
    <p:sldId id="546" r:id="rId107"/>
    <p:sldId id="547" r:id="rId108"/>
    <p:sldId id="548" r:id="rId109"/>
    <p:sldId id="549" r:id="rId110"/>
    <p:sldId id="550" r:id="rId111"/>
    <p:sldId id="551" r:id="rId112"/>
    <p:sldId id="552" r:id="rId113"/>
    <p:sldId id="553" r:id="rId114"/>
    <p:sldId id="554" r:id="rId115"/>
    <p:sldId id="555" r:id="rId116"/>
    <p:sldId id="556" r:id="rId117"/>
    <p:sldId id="557" r:id="rId118"/>
    <p:sldId id="560" r:id="rId119"/>
    <p:sldId id="565" r:id="rId120"/>
    <p:sldId id="566" r:id="rId121"/>
    <p:sldId id="372" r:id="rId122"/>
    <p:sldId id="572" r:id="rId123"/>
  </p:sldIdLst>
  <p:sldSz cx="9144000" cy="6858000" type="screen4x3"/>
  <p:notesSz cx="6797675" cy="99282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00"/>
    <a:srgbClr val="9900FF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1" autoAdjust="0"/>
    <p:restoredTop sz="94660"/>
  </p:normalViewPr>
  <p:slideViewPr>
    <p:cSldViewPr>
      <p:cViewPr varScale="1">
        <p:scale>
          <a:sx n="96" d="100"/>
          <a:sy n="96" d="100"/>
        </p:scale>
        <p:origin x="1056" y="1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theme" Target="theme/theme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notesMaster" Target="notesMasters/notesMaster1.xml"/><Relationship Id="rId12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7B0314E-44DC-45E8-8B7A-9B0386DB72B9}" type="datetimeFigureOut">
              <a:rPr lang="cs-CZ"/>
              <a:pPr>
                <a:defRPr/>
              </a:pPr>
              <a:t>9.3.2017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B208416-1918-4609-BEF5-858BBB8B32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7942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A8CEBD3-96B6-490F-BF1C-63B99345E17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03653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5A3EBB-A730-4C1E-BC05-A6A5E2B45D5F}" type="slidenum">
              <a:rPr lang="cs-CZ" altLang="cs-CZ" smtClean="0"/>
              <a:pPr/>
              <a:t>23</a:t>
            </a:fld>
            <a:endParaRPr lang="cs-CZ" altLang="cs-CZ" smtClean="0"/>
          </a:p>
        </p:txBody>
      </p:sp>
      <p:sp>
        <p:nvSpPr>
          <p:cNvPr id="49155" name="Rectangle 7"/>
          <p:cNvSpPr txBox="1">
            <a:spLocks noGrp="1" noChangeArrowheads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E480D0B-C67A-4B31-9F6D-2EC0DE9B4684}" type="slidenum">
              <a:rPr lang="cs-CZ" altLang="cs-CZ"/>
              <a:pPr algn="r" eaLnBrk="1" hangingPunct="1">
                <a:spcBef>
                  <a:spcPct val="0"/>
                </a:spcBef>
              </a:pPr>
              <a:t>23</a:t>
            </a:fld>
            <a:endParaRPr lang="cs-CZ" altLang="cs-CZ"/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mtClean="0"/>
              <a:t>POŘADATEL ZÁHLAVÍ</a:t>
            </a:r>
          </a:p>
        </p:txBody>
      </p:sp>
    </p:spTree>
    <p:extLst>
      <p:ext uri="{BB962C8B-B14F-4D97-AF65-F5344CB8AC3E}">
        <p14:creationId xmlns:p14="http://schemas.microsoft.com/office/powerpoint/2010/main" val="1745432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0E8CE0-884E-4784-B637-F971F350B591}" type="slidenum">
              <a:rPr lang="cs-CZ" altLang="cs-CZ" smtClean="0"/>
              <a:pPr/>
              <a:t>47</a:t>
            </a:fld>
            <a:endParaRPr lang="cs-CZ" altLang="cs-CZ" smtClean="0"/>
          </a:p>
        </p:txBody>
      </p:sp>
      <p:sp>
        <p:nvSpPr>
          <p:cNvPr id="91139" name="Rectangle 7"/>
          <p:cNvSpPr txBox="1">
            <a:spLocks noGrp="1" noChangeArrowheads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D95F3DA-0478-4593-BE89-512429710EDA}" type="slidenum">
              <a:rPr lang="cs-CZ" altLang="cs-CZ"/>
              <a:pPr algn="r" eaLnBrk="1" hangingPunct="1">
                <a:spcBef>
                  <a:spcPct val="0"/>
                </a:spcBef>
              </a:pPr>
              <a:t>47</a:t>
            </a:fld>
            <a:endParaRPr lang="cs-CZ" altLang="cs-CZ"/>
          </a:p>
        </p:txBody>
      </p:sp>
      <p:sp>
        <p:nvSpPr>
          <p:cNvPr id="911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mtClean="0"/>
              <a:t>6 typů podřízenosti</a:t>
            </a:r>
          </a:p>
        </p:txBody>
      </p:sp>
    </p:spTree>
    <p:extLst>
      <p:ext uri="{BB962C8B-B14F-4D97-AF65-F5344CB8AC3E}">
        <p14:creationId xmlns:p14="http://schemas.microsoft.com/office/powerpoint/2010/main" val="2605819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B17866-DFBD-42E7-A5D8-6399733DB71E}" type="slidenum">
              <a:rPr lang="cs-CZ" altLang="cs-CZ"/>
              <a:pPr/>
              <a:t>98</a:t>
            </a:fld>
            <a:endParaRPr lang="cs-CZ" altLang="cs-CZ"/>
          </a:p>
        </p:txBody>
      </p:sp>
      <p:sp>
        <p:nvSpPr>
          <p:cNvPr id="1269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B04EDDB-A602-43B3-B620-D15C66672797}" type="slidenum">
              <a:rPr lang="cs-CZ" altLang="cs-CZ" sz="1200"/>
              <a:pPr algn="r" eaLnBrk="1" hangingPunct="1"/>
              <a:t>98</a:t>
            </a:fld>
            <a:endParaRPr lang="cs-CZ" altLang="cs-CZ" sz="1200"/>
          </a:p>
        </p:txBody>
      </p:sp>
      <p:sp>
        <p:nvSpPr>
          <p:cNvPr id="1269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r>
              <a:rPr lang="cs-CZ" altLang="cs-CZ" smtClean="0"/>
              <a:t>Ní knihov</a:t>
            </a:r>
          </a:p>
        </p:txBody>
      </p:sp>
    </p:spTree>
    <p:extLst>
      <p:ext uri="{BB962C8B-B14F-4D97-AF65-F5344CB8AC3E}">
        <p14:creationId xmlns:p14="http://schemas.microsoft.com/office/powerpoint/2010/main" val="146114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cs-CZ" altLang="cs-CZ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z="2400" smtClean="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z="2400" smtClean="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742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1742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4B32B-8AEE-479A-9138-B174004487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2203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969E4-C6B2-4B48-B310-0E1CF2F807B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689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CD8FA-44B8-45E4-AD9D-779456BF42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484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3280A-C45C-4EF3-BCDF-A27E1AC5DD5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8065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4C310-BEF0-4AD5-808E-3094F08DA6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98272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7C1A8-53DE-4775-966C-9C13E1D6598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679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8813D-1834-45E0-B786-C31FAE9E93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5819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3D75D-8CD9-4307-A39C-3FA2889B01C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675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6501D-7D73-4FFB-A3BE-212C3819665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3614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93755-D990-4AE0-B3E4-7BBE3392E8A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586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85CD9-AA2A-4D9D-BE19-0C5D1C06F70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9702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0B6EA420-19C9-4195-8712-E3BD6F2692B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cs-CZ" altLang="cs-CZ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640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7.xm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://katdotaz.nkp.cz/" TargetMode="Externa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9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0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5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9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0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5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9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0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4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5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9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0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3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4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68538" y="1989138"/>
            <a:ext cx="6723062" cy="2303462"/>
          </a:xfrm>
        </p:spPr>
        <p:txBody>
          <a:bodyPr/>
          <a:lstStyle/>
          <a:p>
            <a:pPr eaLnBrk="1" hangingPunct="1"/>
            <a:r>
              <a:rPr lang="cs-CZ" altLang="cs-CZ" smtClean="0"/>
              <a:t>Selekční údaje</a:t>
            </a:r>
            <a:r>
              <a:rPr lang="cs-CZ" altLang="cs-CZ"/>
              <a:t/>
            </a:r>
            <a:br>
              <a:rPr lang="cs-CZ" altLang="cs-CZ"/>
            </a:br>
            <a:r>
              <a:rPr lang="cs-CZ" altLang="cs-CZ" smtClean="0"/>
              <a:t>(záhlaví)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724400"/>
            <a:ext cx="6019800" cy="1295400"/>
          </a:xfrm>
        </p:spPr>
        <p:txBody>
          <a:bodyPr/>
          <a:lstStyle/>
          <a:p>
            <a:pPr eaLnBrk="1" hangingPunct="1"/>
            <a:r>
              <a:rPr lang="cs-CZ" altLang="cs-CZ" smtClean="0"/>
              <a:t>Jarmila Přibylová</a:t>
            </a:r>
          </a:p>
          <a:p>
            <a:pPr eaLnBrk="1" hangingPunct="1"/>
            <a:r>
              <a:rPr lang="cs-CZ" altLang="cs-CZ" sz="2000" smtClean="0"/>
              <a:t>jarmila.pribylova@nkp.cz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243013"/>
          </a:xfrm>
        </p:spPr>
        <p:txBody>
          <a:bodyPr/>
          <a:lstStyle/>
          <a:p>
            <a:pPr eaLnBrk="1" hangingPunct="1"/>
            <a:r>
              <a:rPr lang="cs-CZ" altLang="cs-CZ" smtClean="0"/>
              <a:t>Hlavní a vedlejší záhlaví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36838"/>
            <a:ext cx="8507413" cy="3230562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400" b="1" smtClean="0">
                <a:solidFill>
                  <a:srgbClr val="0000FF"/>
                </a:solidFill>
              </a:rPr>
              <a:t>100 </a:t>
            </a:r>
            <a:r>
              <a:rPr lang="cs-CZ" altLang="cs-CZ" sz="2400" smtClean="0"/>
              <a:t>1# $a Čapek, Karel, $d 1890-1938 $7 jk01021023 $4 aut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400" smtClean="0"/>
              <a:t>245 10 $a Ze života hmyzu : $b komedie o třech dějstvích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400" smtClean="0"/>
              <a:t>	  s předehrou a epilogem / $c bratři Čapkové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400" b="1" smtClean="0">
                <a:solidFill>
                  <a:srgbClr val="0000FF"/>
                </a:solidFill>
              </a:rPr>
              <a:t>700</a:t>
            </a:r>
            <a:r>
              <a:rPr lang="cs-CZ" altLang="cs-CZ" sz="2400" smtClean="0"/>
              <a:t> 1# $a Čapek, Josef, $d1887-1945 $7 jk01021020 $4 aut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400" smtClean="0"/>
              <a:t> 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341438"/>
          </a:xfrm>
        </p:spPr>
        <p:txBody>
          <a:bodyPr/>
          <a:lstStyle/>
          <a:p>
            <a:pPr>
              <a:defRPr/>
            </a:pPr>
            <a:r>
              <a:rPr lang="cs-CZ" altLang="cs-CZ" b="1" smtClean="0">
                <a:solidFill>
                  <a:srgbClr val="003399"/>
                </a:solidFill>
                <a:cs typeface="Arial" panose="020B0604020202020204" pitchFamily="34" charset="0"/>
              </a:rPr>
              <a:t>Podpole</a:t>
            </a:r>
            <a:endParaRPr lang="cs-CZ" altLang="cs-CZ" smtClean="0">
              <a:solidFill>
                <a:srgbClr val="003399"/>
              </a:solidFill>
              <a:cs typeface="Arial" panose="020B0604020202020204" pitchFamily="34" charset="0"/>
            </a:endParaRPr>
          </a:p>
        </p:txBody>
      </p:sp>
      <p:sp>
        <p:nvSpPr>
          <p:cNvPr id="124931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412875"/>
            <a:ext cx="8640762" cy="5329238"/>
          </a:xfrm>
        </p:spPr>
        <p:txBody>
          <a:bodyPr/>
          <a:lstStyle/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dirty="0" smtClean="0">
                <a:cs typeface="Arial" panose="020B0604020202020204" pitchFamily="34" charset="0"/>
              </a:rPr>
              <a:t>$a </a:t>
            </a:r>
            <a:r>
              <a:rPr lang="cs-CZ" altLang="cs-CZ" sz="2600" b="1" smtClean="0">
                <a:cs typeface="Arial" panose="020B0604020202020204" pitchFamily="34" charset="0"/>
              </a:rPr>
              <a:t>Jm</a:t>
            </a:r>
            <a:r>
              <a:rPr lang="cs-CZ" altLang="cs-CZ" sz="2600" b="1" smtClean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cs-CZ" altLang="cs-CZ" sz="2600" b="1" smtClean="0">
                <a:cs typeface="Arial" panose="020B0604020202020204" pitchFamily="34" charset="0"/>
              </a:rPr>
              <a:t>no </a:t>
            </a:r>
            <a:r>
              <a:rPr lang="cs-CZ" altLang="cs-CZ" sz="2600" b="1" smtClean="0">
                <a:cs typeface="Arial" panose="020B0604020202020204" pitchFamily="34" charset="0"/>
              </a:rPr>
              <a:t>konference </a:t>
            </a:r>
            <a:r>
              <a:rPr lang="cs-CZ" altLang="cs-CZ" sz="2600" b="1" dirty="0" smtClean="0">
                <a:cs typeface="Arial" panose="020B0604020202020204" pitchFamily="34" charset="0"/>
              </a:rPr>
              <a:t>nebo jurisdikce jako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dirty="0" smtClean="0">
                <a:cs typeface="Arial" panose="020B0604020202020204" pitchFamily="34" charset="0"/>
              </a:rPr>
              <a:t>	 vstupn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600" b="1" dirty="0" smtClean="0">
                <a:cs typeface="Arial" panose="020B0604020202020204" pitchFamily="34" charset="0"/>
              </a:rPr>
              <a:t> prvek </a:t>
            </a:r>
            <a:r>
              <a:rPr lang="cs-CZ" altLang="cs-CZ" sz="2600" b="1" dirty="0" smtClean="0"/>
              <a:t>  </a:t>
            </a:r>
            <a:r>
              <a:rPr lang="cs-CZ" altLang="cs-CZ" sz="2600" b="1" dirty="0" smtClean="0">
                <a:cs typeface="Arial" panose="020B0604020202020204" pitchFamily="34" charset="0"/>
              </a:rPr>
              <a:t>(NO)</a:t>
            </a:r>
            <a:endParaRPr lang="cs-CZ" altLang="cs-CZ" sz="2600" dirty="0" smtClean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dirty="0" smtClean="0">
                <a:cs typeface="Arial" panose="020B0604020202020204" pitchFamily="34" charset="0"/>
              </a:rPr>
              <a:t>$b</a:t>
            </a:r>
            <a:r>
              <a:rPr lang="cs-CZ" altLang="cs-CZ" sz="2600" b="1" dirty="0" smtClean="0"/>
              <a:t>  </a:t>
            </a:r>
            <a:r>
              <a:rPr lang="cs-CZ" altLang="cs-CZ" sz="2600" b="1" dirty="0" smtClean="0">
                <a:cs typeface="Arial" panose="020B0604020202020204" pitchFamily="34" charset="0"/>
              </a:rPr>
              <a:t>Podř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600" b="1" dirty="0" smtClean="0">
                <a:cs typeface="Arial" panose="020B0604020202020204" pitchFamily="34" charset="0"/>
              </a:rPr>
              <a:t>zen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600" b="1" dirty="0" smtClean="0">
                <a:cs typeface="Arial" panose="020B0604020202020204" pitchFamily="34" charset="0"/>
              </a:rPr>
              <a:t> složka (O)</a:t>
            </a:r>
            <a:endParaRPr lang="cs-CZ" altLang="cs-CZ" sz="2600" dirty="0" smtClean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dirty="0" smtClean="0"/>
              <a:t>$n  Č</a:t>
            </a:r>
            <a:r>
              <a:rPr lang="cs-CZ" altLang="cs-CZ" sz="2600" b="1" dirty="0" smtClean="0">
                <a:latin typeface="Arial" panose="020B0604020202020204" pitchFamily="34" charset="0"/>
              </a:rPr>
              <a:t>í</a:t>
            </a:r>
            <a:r>
              <a:rPr lang="cs-CZ" altLang="cs-CZ" sz="2600" b="1" dirty="0" smtClean="0"/>
              <a:t>slo č</a:t>
            </a:r>
            <a:r>
              <a:rPr lang="cs-CZ" altLang="cs-CZ" sz="2600" b="1" dirty="0" smtClean="0">
                <a:latin typeface="Arial" panose="020B0604020202020204" pitchFamily="34" charset="0"/>
              </a:rPr>
              <a:t>á</a:t>
            </a:r>
            <a:r>
              <a:rPr lang="cs-CZ" altLang="cs-CZ" sz="2600" b="1" dirty="0" smtClean="0"/>
              <a:t>sti/sekce/akce (O)</a:t>
            </a:r>
            <a:endParaRPr lang="en-US" altLang="cs-CZ" sz="2600" b="1" dirty="0" smtClean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600" b="1" dirty="0" smtClean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dirty="0" smtClean="0">
                <a:cs typeface="Arial" panose="020B0604020202020204" pitchFamily="34" charset="0"/>
              </a:rPr>
              <a:t>$t	 N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600" b="1" dirty="0" smtClean="0">
                <a:cs typeface="Arial" panose="020B0604020202020204" pitchFamily="34" charset="0"/>
              </a:rPr>
              <a:t>zev d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600" b="1" dirty="0" smtClean="0">
                <a:cs typeface="Arial" panose="020B0604020202020204" pitchFamily="34" charset="0"/>
              </a:rPr>
              <a:t>la</a:t>
            </a:r>
            <a:r>
              <a:rPr lang="en-US" altLang="cs-CZ" sz="2600" b="1" dirty="0" smtClean="0">
                <a:cs typeface="Arial" panose="020B0604020202020204" pitchFamily="34" charset="0"/>
              </a:rPr>
              <a:t>  </a:t>
            </a:r>
            <a:r>
              <a:rPr lang="cs-CZ" altLang="cs-CZ" sz="2600" b="1" dirty="0" smtClean="0">
                <a:cs typeface="Arial" panose="020B0604020202020204" pitchFamily="34" charset="0"/>
              </a:rPr>
              <a:t>(NO)</a:t>
            </a:r>
            <a:endParaRPr lang="cs-CZ" altLang="cs-CZ" sz="2600" dirty="0" smtClean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smtClean="0">
                <a:cs typeface="Arial" panose="020B0604020202020204" pitchFamily="34" charset="0"/>
              </a:rPr>
              <a:t>$n Č</a:t>
            </a:r>
            <a:r>
              <a:rPr lang="cs-CZ" altLang="cs-CZ" sz="2600" b="1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600" b="1" smtClean="0">
                <a:cs typeface="Arial" panose="020B0604020202020204" pitchFamily="34" charset="0"/>
              </a:rPr>
              <a:t>slo </a:t>
            </a:r>
            <a:r>
              <a:rPr lang="cs-CZ" altLang="cs-CZ" sz="2600" b="1" dirty="0" smtClean="0">
                <a:cs typeface="Arial" panose="020B0604020202020204" pitchFamily="34" charset="0"/>
              </a:rPr>
              <a:t>č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600" b="1" dirty="0" smtClean="0">
                <a:cs typeface="Arial" panose="020B0604020202020204" pitchFamily="34" charset="0"/>
              </a:rPr>
              <a:t>sti/sekce d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600" b="1" dirty="0" smtClean="0">
                <a:cs typeface="Arial" panose="020B0604020202020204" pitchFamily="34" charset="0"/>
              </a:rPr>
              <a:t>la (O)</a:t>
            </a:r>
            <a:endParaRPr lang="cs-CZ" altLang="cs-CZ" sz="2600" dirty="0" smtClean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dirty="0" smtClean="0">
                <a:cs typeface="Arial" panose="020B0604020202020204" pitchFamily="34" charset="0"/>
              </a:rPr>
              <a:t>$p N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600" b="1" dirty="0" smtClean="0">
                <a:cs typeface="Arial" panose="020B0604020202020204" pitchFamily="34" charset="0"/>
              </a:rPr>
              <a:t>zev č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600" b="1" dirty="0" smtClean="0">
                <a:cs typeface="Arial" panose="020B0604020202020204" pitchFamily="34" charset="0"/>
              </a:rPr>
              <a:t>sti/sekce d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600" b="1" dirty="0" smtClean="0">
                <a:cs typeface="Arial" panose="020B0604020202020204" pitchFamily="34" charset="0"/>
              </a:rPr>
              <a:t>la (O)</a:t>
            </a:r>
            <a:endParaRPr lang="en-US" altLang="cs-CZ" sz="2600" b="1" dirty="0" smtClean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smtClean="0"/>
              <a:t>$</a:t>
            </a:r>
            <a:r>
              <a:rPr lang="cs-CZ" altLang="cs-CZ" sz="2600" b="1" dirty="0" smtClean="0"/>
              <a:t>l Jazyk díla (NO)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dirty="0" smtClean="0">
                <a:cs typeface="Arial" panose="020B0604020202020204" pitchFamily="34" charset="0"/>
              </a:rPr>
              <a:t>$f	 Data souvisej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600" b="1" dirty="0" smtClean="0">
                <a:cs typeface="Arial" panose="020B0604020202020204" pitchFamily="34" charset="0"/>
              </a:rPr>
              <a:t>c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600" b="1" dirty="0" smtClean="0">
                <a:cs typeface="Arial" panose="020B0604020202020204" pitchFamily="34" charset="0"/>
              </a:rPr>
              <a:t> s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altLang="cs-CZ" sz="2600" b="1" dirty="0" smtClean="0">
                <a:cs typeface="Arial" panose="020B0604020202020204" pitchFamily="34" charset="0"/>
              </a:rPr>
              <a:t>d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600" b="1" dirty="0" smtClean="0">
                <a:cs typeface="Arial" panose="020B0604020202020204" pitchFamily="34" charset="0"/>
              </a:rPr>
              <a:t>lem (NO)</a:t>
            </a:r>
            <a:endParaRPr lang="cs-CZ" altLang="cs-CZ" sz="2600" dirty="0" smtClean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dirty="0" smtClean="0"/>
              <a:t>$s Verze (N)</a:t>
            </a:r>
            <a:endParaRPr lang="cs-CZ" altLang="cs-CZ" sz="2600" b="1" dirty="0" smtClean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smtClean="0">
                <a:cs typeface="Arial" panose="020B0604020202020204" pitchFamily="34" charset="0"/>
              </a:rPr>
              <a:t>$7</a:t>
            </a:r>
            <a:r>
              <a:rPr lang="cs-CZ" altLang="cs-CZ" sz="2600" b="1" smtClean="0"/>
              <a:t> </a:t>
            </a:r>
            <a:r>
              <a:rPr lang="cs-CZ" altLang="cs-CZ" sz="2600" b="1" dirty="0" smtClean="0">
                <a:cs typeface="Arial" panose="020B0604020202020204" pitchFamily="34" charset="0"/>
              </a:rPr>
              <a:t>Č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600" b="1" dirty="0" smtClean="0">
                <a:cs typeface="Arial" panose="020B0604020202020204" pitchFamily="34" charset="0"/>
              </a:rPr>
              <a:t>slo z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600" b="1" dirty="0" smtClean="0">
                <a:cs typeface="Arial" panose="020B0604020202020204" pitchFamily="34" charset="0"/>
              </a:rPr>
              <a:t>znamu n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600" b="1" dirty="0" smtClean="0">
                <a:cs typeface="Arial" panose="020B0604020202020204" pitchFamily="34" charset="0"/>
              </a:rPr>
              <a:t>rodn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600" b="1" dirty="0" smtClean="0">
                <a:cs typeface="Arial" panose="020B0604020202020204" pitchFamily="34" charset="0"/>
              </a:rPr>
              <a:t> autority</a:t>
            </a:r>
            <a:endParaRPr lang="cs-CZ" alt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4074604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smtClean="0">
                <a:solidFill>
                  <a:srgbClr val="003399"/>
                </a:solidFill>
              </a:rPr>
              <a:t>Konference/název</a:t>
            </a:r>
          </a:p>
        </p:txBody>
      </p:sp>
      <p:sp>
        <p:nvSpPr>
          <p:cNvPr id="129027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2492896"/>
            <a:ext cx="8640960" cy="4104754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cs-CZ" sz="2800" i="1" dirty="0" smtClean="0"/>
              <a:t>711 22 $a</a:t>
            </a:r>
            <a:r>
              <a:rPr lang="cs-CZ" altLang="cs-CZ" sz="2800" i="1" dirty="0" smtClean="0"/>
              <a:t> </a:t>
            </a:r>
            <a:r>
              <a:rPr lang="en-US" altLang="cs-CZ" sz="2800" i="1" dirty="0" smtClean="0"/>
              <a:t>Forum on </a:t>
            </a:r>
            <a:r>
              <a:rPr lang="en-US" altLang="cs-CZ" sz="2800" i="1" smtClean="0"/>
              <a:t>Bilateral Conversations</a:t>
            </a:r>
            <a:endParaRPr lang="cs-CZ" altLang="cs-CZ" sz="2800" i="1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i="1" smtClean="0"/>
              <a:t>		  </a:t>
            </a:r>
            <a:r>
              <a:rPr lang="en-US" altLang="cs-CZ" sz="2800" i="1" smtClean="0"/>
              <a:t>$n</a:t>
            </a:r>
            <a:r>
              <a:rPr lang="cs-CZ" altLang="cs-CZ" sz="2800" i="1" smtClean="0"/>
              <a:t> (</a:t>
            </a:r>
            <a:r>
              <a:rPr lang="en-US" altLang="cs-CZ" sz="2800" i="1" smtClean="0"/>
              <a:t>5</a:t>
            </a:r>
            <a:r>
              <a:rPr lang="cs-CZ" altLang="cs-CZ" sz="2800" i="1" smtClean="0"/>
              <a:t>.</a:t>
            </a:r>
            <a:r>
              <a:rPr lang="en-US" altLang="cs-CZ" sz="2800" i="1" smtClean="0"/>
              <a:t> :</a:t>
            </a:r>
            <a:endParaRPr lang="cs-CZ" altLang="cs-CZ" sz="2800" i="1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i="1"/>
              <a:t>	</a:t>
            </a:r>
            <a:r>
              <a:rPr lang="cs-CZ" altLang="cs-CZ" sz="2800" i="1" smtClean="0"/>
              <a:t>	  </a:t>
            </a:r>
            <a:r>
              <a:rPr lang="en-US" altLang="cs-CZ" sz="2800" i="1" smtClean="0"/>
              <a:t>$</a:t>
            </a:r>
            <a:r>
              <a:rPr lang="en-US" altLang="cs-CZ" sz="2800" i="1" dirty="0" smtClean="0"/>
              <a:t>d</a:t>
            </a:r>
            <a:r>
              <a:rPr lang="cs-CZ" altLang="cs-CZ" sz="2800" i="1" dirty="0" smtClean="0"/>
              <a:t> </a:t>
            </a:r>
            <a:r>
              <a:rPr lang="en-US" altLang="cs-CZ" sz="2800" i="1" smtClean="0"/>
              <a:t>1990 :</a:t>
            </a:r>
            <a:endParaRPr lang="cs-CZ" altLang="cs-CZ" sz="2800" i="1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i="1"/>
              <a:t>	</a:t>
            </a:r>
            <a:r>
              <a:rPr lang="cs-CZ" altLang="cs-CZ" sz="2800" i="1" smtClean="0"/>
              <a:t>	  </a:t>
            </a:r>
            <a:r>
              <a:rPr lang="en-US" altLang="cs-CZ" sz="2800" i="1" smtClean="0"/>
              <a:t>$</a:t>
            </a:r>
            <a:r>
              <a:rPr lang="en-US" altLang="cs-CZ" sz="2800" i="1" dirty="0" smtClean="0"/>
              <a:t>c</a:t>
            </a:r>
            <a:r>
              <a:rPr lang="cs-CZ" altLang="cs-CZ" sz="2800" i="1" dirty="0" smtClean="0"/>
              <a:t> </a:t>
            </a:r>
            <a:r>
              <a:rPr lang="en-US" altLang="cs-CZ" sz="2800" i="1" dirty="0" err="1" smtClean="0"/>
              <a:t>Budape</a:t>
            </a:r>
            <a:r>
              <a:rPr lang="cs-CZ" altLang="cs-CZ" sz="2800" i="1" dirty="0" err="1" smtClean="0"/>
              <a:t>šť</a:t>
            </a:r>
            <a:r>
              <a:rPr lang="en-US" altLang="cs-CZ" sz="2800" i="1" dirty="0" smtClean="0"/>
              <a:t>, </a:t>
            </a:r>
            <a:r>
              <a:rPr lang="cs-CZ" altLang="cs-CZ" sz="2800" i="1" smtClean="0"/>
              <a:t>Maďarsko).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i="1"/>
              <a:t>	</a:t>
            </a:r>
            <a:r>
              <a:rPr lang="cs-CZ" altLang="cs-CZ" sz="2800" i="1" smtClean="0"/>
              <a:t>	  </a:t>
            </a:r>
            <a:r>
              <a:rPr lang="en-US" altLang="cs-CZ" sz="2800" i="1" smtClean="0"/>
              <a:t>$</a:t>
            </a:r>
            <a:r>
              <a:rPr lang="en-US" altLang="cs-CZ" sz="2800" i="1" dirty="0" smtClean="0"/>
              <a:t>t</a:t>
            </a:r>
            <a:r>
              <a:rPr lang="cs-CZ" altLang="cs-CZ" sz="2800" i="1" dirty="0" smtClean="0"/>
              <a:t> </a:t>
            </a:r>
            <a:r>
              <a:rPr lang="en-US" altLang="cs-CZ" sz="2800" i="1" dirty="0" smtClean="0"/>
              <a:t>Report</a:t>
            </a:r>
            <a:endParaRPr lang="cs-CZ" altLang="cs-CZ" sz="2800" i="1" dirty="0" smtClean="0"/>
          </a:p>
        </p:txBody>
      </p:sp>
    </p:spTree>
    <p:extLst>
      <p:ext uri="{BB962C8B-B14F-4D97-AF65-F5344CB8AC3E}">
        <p14:creationId xmlns:p14="http://schemas.microsoft.com/office/powerpoint/2010/main" val="2994568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6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AF9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AF9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AF9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AF9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AF9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60A3625A-679B-4028-AEB2-442AA83D1484}" type="datetime1">
              <a:rPr lang="en-US" altLang="cs-CZ" sz="10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000"/>
          </a:p>
        </p:txBody>
      </p:sp>
      <p:sp>
        <p:nvSpPr>
          <p:cNvPr id="61337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1125538"/>
            <a:ext cx="8229600" cy="42481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6600" b="1" kern="0"/>
              <a:t>Pole  740</a:t>
            </a:r>
          </a:p>
        </p:txBody>
      </p:sp>
      <p:sp>
        <p:nvSpPr>
          <p:cNvPr id="613379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6348413"/>
            <a:ext cx="8229600" cy="10636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  <a:defRPr/>
            </a:pPr>
            <a:endParaRPr lang="cs-CZ" sz="800" kern="0"/>
          </a:p>
        </p:txBody>
      </p:sp>
    </p:spTree>
    <p:extLst>
      <p:ext uri="{BB962C8B-B14F-4D97-AF65-F5344CB8AC3E}">
        <p14:creationId xmlns:p14="http://schemas.microsoft.com/office/powerpoint/2010/main" val="2125045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6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AF9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AF9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AF9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AF9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AF9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D16F0857-8ED8-4AC9-A663-D35CFBEDA7E4}" type="datetime1">
              <a:rPr lang="en-US" altLang="cs-CZ" sz="10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000"/>
          </a:p>
        </p:txBody>
      </p:sp>
      <p:sp>
        <p:nvSpPr>
          <p:cNvPr id="614402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203569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cs-CZ" sz="3600" b="1" smtClean="0"/>
              <a:t>740 Vedlej</a:t>
            </a:r>
            <a:r>
              <a:rPr lang="cs-CZ" altLang="cs-CZ" sz="3600" b="1" smtClean="0"/>
              <a:t>ší záhlaví – neověřený související/analytický název (O)</a:t>
            </a:r>
          </a:p>
        </p:txBody>
      </p:sp>
      <p:sp>
        <p:nvSpPr>
          <p:cNvPr id="131076" name="Rectangle 3"/>
          <p:cNvSpPr>
            <a:spLocks noGrp="1"/>
          </p:cNvSpPr>
          <p:nvPr>
            <p:ph type="body" idx="4294967295"/>
          </p:nvPr>
        </p:nvSpPr>
        <p:spPr>
          <a:xfrm>
            <a:off x="107950" y="2708920"/>
            <a:ext cx="9036050" cy="3779193"/>
          </a:xfrm>
          <a:noFill/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endParaRPr lang="cs-CZ" altLang="cs-CZ" sz="280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smtClean="0"/>
              <a:t>názvy dalších děl, následující za prvním názvem v poli 245 (nejsou-li součástí záhlaví autor/název)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80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smtClean="0"/>
              <a:t>varianty názvů dalších děl</a:t>
            </a:r>
            <a:endParaRPr lang="cs-CZ" altLang="cs-CZ" sz="3500" smtClean="0"/>
          </a:p>
        </p:txBody>
      </p:sp>
    </p:spTree>
    <p:extLst>
      <p:ext uri="{BB962C8B-B14F-4D97-AF65-F5344CB8AC3E}">
        <p14:creationId xmlns:p14="http://schemas.microsoft.com/office/powerpoint/2010/main" val="2856715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6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AF9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AF9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AF9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AF9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AF9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0C6F7BB5-88D9-4D02-B08F-EA8E1C9498F6}" type="datetime1">
              <a:rPr lang="en-US" altLang="cs-CZ" sz="10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000"/>
          </a:p>
        </p:txBody>
      </p:sp>
      <p:sp>
        <p:nvSpPr>
          <p:cNvPr id="615426" name="Rectangle 2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cs-CZ" sz="3600" b="1" smtClean="0"/>
              <a:t>INDIK</a:t>
            </a:r>
            <a:r>
              <a:rPr lang="cs-CZ" altLang="cs-CZ" sz="3600" b="1" smtClean="0"/>
              <a:t>Á</a:t>
            </a:r>
            <a:r>
              <a:rPr lang="en-US" altLang="cs-CZ" sz="3600" b="1" smtClean="0"/>
              <a:t>TORY</a:t>
            </a:r>
            <a:endParaRPr lang="cs-CZ" altLang="cs-CZ" sz="3600" b="1" smtClean="0"/>
          </a:p>
        </p:txBody>
      </p:sp>
      <p:sp>
        <p:nvSpPr>
          <p:cNvPr id="132100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2492896"/>
            <a:ext cx="8229600" cy="3374504"/>
          </a:xfrm>
          <a:noFill/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800" dirty="0" smtClean="0"/>
              <a:t>První indikátor </a:t>
            </a:r>
            <a:r>
              <a:rPr lang="cs-CZ" altLang="cs-CZ" sz="2800" i="1" dirty="0" smtClean="0"/>
              <a:t>(vyloučení znaků z řazení)</a:t>
            </a:r>
            <a:endParaRPr lang="en-US" altLang="cs-CZ" sz="2800" i="1" dirty="0" smtClean="0"/>
          </a:p>
          <a:p>
            <a:pPr>
              <a:lnSpc>
                <a:spcPct val="90000"/>
              </a:lnSpc>
              <a:spcBef>
                <a:spcPct val="50000"/>
              </a:spcBef>
              <a:buFont typeface="Wingdings 2" panose="05020102010507070707" pitchFamily="18" charset="2"/>
              <a:buNone/>
            </a:pPr>
            <a:r>
              <a:rPr lang="cs-CZ" altLang="cs-CZ" sz="2800" dirty="0" smtClean="0"/>
              <a:t>	</a:t>
            </a:r>
            <a:r>
              <a:rPr lang="en-US" altLang="cs-CZ" sz="2800" dirty="0" smtClean="0"/>
              <a:t>0-9	</a:t>
            </a:r>
            <a:r>
              <a:rPr lang="en-US" altLang="cs-CZ" sz="2800" dirty="0" err="1" smtClean="0"/>
              <a:t>po</a:t>
            </a:r>
            <a:r>
              <a:rPr lang="cs-CZ" altLang="cs-CZ" sz="2800" dirty="0" smtClean="0"/>
              <a:t>čet vyloučených znaků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 2" panose="05020102010507070707" pitchFamily="18" charset="2"/>
              <a:buNone/>
            </a:pPr>
            <a:r>
              <a:rPr lang="cs-CZ" altLang="cs-CZ" sz="2800" dirty="0" smtClean="0">
                <a:cs typeface="Arial" panose="020B0604020202020204" pitchFamily="34" charset="0"/>
              </a:rPr>
              <a:t>Druhý indik</a:t>
            </a:r>
            <a:r>
              <a:rPr lang="cs-CZ" altLang="cs-CZ" sz="2800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lang="cs-CZ" altLang="cs-CZ" sz="2800" dirty="0" smtClean="0">
                <a:cs typeface="Arial" panose="020B0604020202020204" pitchFamily="34" charset="0"/>
              </a:rPr>
              <a:t>tor</a:t>
            </a:r>
            <a:r>
              <a:rPr lang="cs-CZ" altLang="cs-CZ" sz="2800" i="1" dirty="0" smtClean="0">
                <a:cs typeface="Arial" panose="020B0604020202020204" pitchFamily="34" charset="0"/>
              </a:rPr>
              <a:t> </a:t>
            </a:r>
            <a:r>
              <a:rPr lang="cs-CZ" altLang="cs-CZ" sz="2800" dirty="0" smtClean="0">
                <a:cs typeface="Arial" panose="020B0604020202020204" pitchFamily="34" charset="0"/>
              </a:rPr>
              <a:t> </a:t>
            </a:r>
            <a:r>
              <a:rPr lang="cs-CZ" altLang="cs-CZ" sz="2800" i="1" dirty="0" smtClean="0"/>
              <a:t>(typ vedlejšího záhlaví)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cs-CZ" sz="2800" dirty="0" smtClean="0"/>
              <a:t>	# </a:t>
            </a:r>
            <a:r>
              <a:rPr lang="cs-CZ" altLang="cs-CZ" sz="2800" dirty="0" smtClean="0"/>
              <a:t>typ nespecifikován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dirty="0" smtClean="0"/>
              <a:t>	</a:t>
            </a:r>
            <a:r>
              <a:rPr lang="en-US" altLang="cs-CZ" sz="2800" dirty="0" smtClean="0"/>
              <a:t>2 </a:t>
            </a:r>
            <a:r>
              <a:rPr lang="cs-CZ" altLang="cs-CZ" sz="2800" dirty="0" smtClean="0"/>
              <a:t>analytické záhlaví</a:t>
            </a:r>
          </a:p>
        </p:txBody>
      </p:sp>
    </p:spTree>
    <p:extLst>
      <p:ext uri="{BB962C8B-B14F-4D97-AF65-F5344CB8AC3E}">
        <p14:creationId xmlns:p14="http://schemas.microsoft.com/office/powerpoint/2010/main" val="582127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6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AF9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AF9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AF9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AF9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AF9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053FFA92-AD61-4491-985A-C3BF2E67CA94}" type="datetime1">
              <a:rPr lang="en-US" altLang="cs-CZ" sz="10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000"/>
          </a:p>
        </p:txBody>
      </p:sp>
      <p:sp>
        <p:nvSpPr>
          <p:cNvPr id="616450" name="Rectangle 2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b="1" kern="0" dirty="0"/>
              <a:t>PODPOLE</a:t>
            </a:r>
          </a:p>
        </p:txBody>
      </p:sp>
      <p:sp>
        <p:nvSpPr>
          <p:cNvPr id="133124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2852936"/>
            <a:ext cx="8229600" cy="3014464"/>
          </a:xfrm>
          <a:noFill/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cs-CZ" sz="2600" b="1" dirty="0" smtClean="0"/>
              <a:t>$a</a:t>
            </a:r>
            <a:r>
              <a:rPr lang="cs-CZ" altLang="cs-CZ" sz="2600" b="1" dirty="0" smtClean="0"/>
              <a:t> </a:t>
            </a:r>
            <a:r>
              <a:rPr lang="en-US" altLang="cs-CZ" sz="2600" b="1" dirty="0" err="1" smtClean="0"/>
              <a:t>Neov</a:t>
            </a:r>
            <a:r>
              <a:rPr lang="cs-CZ" altLang="cs-CZ" sz="2600" b="1" dirty="0" err="1" smtClean="0"/>
              <a:t>ěřený</a:t>
            </a:r>
            <a:r>
              <a:rPr lang="cs-CZ" altLang="cs-CZ" sz="2600" b="1" dirty="0" smtClean="0"/>
              <a:t> související/analytický název (NO)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cs-CZ" sz="2600" b="1" dirty="0" smtClean="0"/>
              <a:t>$n</a:t>
            </a:r>
            <a:r>
              <a:rPr lang="cs-CZ" altLang="cs-CZ" sz="2600" b="1" dirty="0" smtClean="0"/>
              <a:t> Číslo části/sekce díla (O)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cs-CZ" sz="2600" b="1" dirty="0" smtClean="0"/>
              <a:t>$p</a:t>
            </a:r>
            <a:r>
              <a:rPr lang="cs-CZ" altLang="cs-CZ" sz="2600" b="1" dirty="0" smtClean="0"/>
              <a:t> </a:t>
            </a:r>
            <a:r>
              <a:rPr lang="en-US" altLang="cs-CZ" sz="2600" b="1" dirty="0" smtClean="0"/>
              <a:t>N</a:t>
            </a:r>
            <a:r>
              <a:rPr lang="cs-CZ" altLang="cs-CZ" sz="2600" b="1" dirty="0" err="1" smtClean="0"/>
              <a:t>ázev</a:t>
            </a:r>
            <a:r>
              <a:rPr lang="cs-CZ" altLang="cs-CZ" sz="2600" b="1" dirty="0" smtClean="0"/>
              <a:t> části/sekce díla (O)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sz="26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6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6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383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/>
          </p:cNvSpPr>
          <p:nvPr>
            <p:ph type="title"/>
          </p:nvPr>
        </p:nvSpPr>
        <p:spPr>
          <a:xfrm>
            <a:off x="539750" y="268288"/>
            <a:ext cx="8353425" cy="1360512"/>
          </a:xfrm>
        </p:spPr>
        <p:txBody>
          <a:bodyPr/>
          <a:lstStyle/>
          <a:p>
            <a:pPr>
              <a:defRPr/>
            </a:pPr>
            <a:r>
              <a:rPr lang="cs-CZ" altLang="cs-CZ" b="1" smtClean="0"/>
              <a:t>Pole  130  x  730  x  740</a:t>
            </a:r>
          </a:p>
        </p:txBody>
      </p:sp>
      <p:sp>
        <p:nvSpPr>
          <p:cNvPr id="134147" name="Rectangle 3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8229600" cy="4824536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800" smtClean="0"/>
              <a:t>245 00 $a Epos o Gilgamešovi.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smtClean="0"/>
              <a:t>	        $b Finský epos Kalevala</a:t>
            </a:r>
          </a:p>
          <a:p>
            <a:pPr>
              <a:buNone/>
            </a:pPr>
            <a:r>
              <a:rPr lang="cs-CZ" altLang="cs-CZ" sz="2800" smtClean="0"/>
              <a:t>730 02 </a:t>
            </a:r>
            <a:r>
              <a:rPr lang="cs-CZ" altLang="cs-CZ" sz="2800"/>
              <a:t>$a Gilgameš. </a:t>
            </a:r>
            <a:endParaRPr lang="cs-CZ" altLang="cs-CZ" sz="2800" smtClean="0"/>
          </a:p>
          <a:p>
            <a:pPr>
              <a:buNone/>
            </a:pPr>
            <a:r>
              <a:rPr lang="cs-CZ" altLang="cs-CZ" sz="2800" smtClean="0"/>
              <a:t>		   $</a:t>
            </a:r>
            <a:r>
              <a:rPr lang="cs-CZ" altLang="cs-CZ" sz="2800"/>
              <a:t>l </a:t>
            </a:r>
            <a:r>
              <a:rPr lang="cs-CZ" altLang="cs-CZ" sz="2800" smtClean="0"/>
              <a:t>Česky</a:t>
            </a:r>
          </a:p>
          <a:p>
            <a:pPr>
              <a:buNone/>
            </a:pPr>
            <a:r>
              <a:rPr lang="cs-CZ" altLang="cs-CZ" sz="2800" smtClean="0"/>
              <a:t>		   $7 unn2009541657</a:t>
            </a:r>
            <a:endParaRPr lang="cs-CZ" altLang="cs-CZ" sz="280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smtClean="0"/>
              <a:t>730 02 $a Kalevala.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smtClean="0"/>
              <a:t>	         $l Česky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smtClean="0"/>
              <a:t>		   $7 unn2006374988</a:t>
            </a:r>
            <a:endParaRPr lang="cs-CZ" altLang="cs-CZ" sz="280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smtClean="0"/>
              <a:t>740 02 $a Finský epos Kalevala</a:t>
            </a:r>
          </a:p>
        </p:txBody>
      </p:sp>
    </p:spTree>
    <p:extLst>
      <p:ext uri="{BB962C8B-B14F-4D97-AF65-F5344CB8AC3E}">
        <p14:creationId xmlns:p14="http://schemas.microsoft.com/office/powerpoint/2010/main" val="1598596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/>
          </p:cNvSpPr>
          <p:nvPr>
            <p:ph type="title"/>
          </p:nvPr>
        </p:nvSpPr>
        <p:spPr>
          <a:xfrm>
            <a:off x="611188" y="0"/>
            <a:ext cx="8281987" cy="1268760"/>
          </a:xfrm>
        </p:spPr>
        <p:txBody>
          <a:bodyPr/>
          <a:lstStyle/>
          <a:p>
            <a:pPr>
              <a:defRPr/>
            </a:pPr>
            <a:r>
              <a:rPr lang="cs-CZ" altLang="cs-CZ" b="1" dirty="0" smtClean="0"/>
              <a:t>Pole  700  x  740</a:t>
            </a:r>
          </a:p>
        </p:txBody>
      </p:sp>
      <p:sp>
        <p:nvSpPr>
          <p:cNvPr id="135171" name="Rectangle 3"/>
          <p:cNvSpPr>
            <a:spLocks noGrp="1"/>
          </p:cNvSpPr>
          <p:nvPr>
            <p:ph type="body" idx="1"/>
          </p:nvPr>
        </p:nvSpPr>
        <p:spPr>
          <a:xfrm>
            <a:off x="251520" y="1340767"/>
            <a:ext cx="8641655" cy="5256883"/>
          </a:xfrm>
        </p:spPr>
        <p:txBody>
          <a:bodyPr/>
          <a:lstStyle/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2600" smtClean="0"/>
              <a:t>100 1</a:t>
            </a:r>
            <a:r>
              <a:rPr lang="en-US" altLang="cs-CZ" sz="2600" smtClean="0"/>
              <a:t># </a:t>
            </a:r>
            <a:r>
              <a:rPr lang="cs-CZ" altLang="cs-CZ" sz="2600" smtClean="0"/>
              <a:t> </a:t>
            </a:r>
            <a:r>
              <a:rPr lang="en-US" altLang="cs-CZ" sz="2600" smtClean="0"/>
              <a:t>$a</a:t>
            </a:r>
            <a:r>
              <a:rPr lang="cs-CZ" altLang="cs-CZ" sz="2600" smtClean="0"/>
              <a:t>  Čechov, Anton Pavlovič, $d 1860-1904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2600" smtClean="0"/>
              <a:t>	         $7  jn19990210160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2600" smtClean="0"/>
              <a:t>	         $4  aut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2600" smtClean="0"/>
              <a:t>245 10  $a  Višňový sad </a:t>
            </a:r>
            <a:r>
              <a:rPr lang="en-US" altLang="cs-CZ" sz="2600" smtClean="0"/>
              <a:t>;</a:t>
            </a:r>
            <a:endParaRPr lang="cs-CZ" altLang="cs-CZ" sz="2600" smtClean="0"/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2600" smtClean="0"/>
              <a:t>	         $b  Strýček Váňa /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2600" smtClean="0"/>
              <a:t>	         $c  A. Čechov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2600" smtClean="0"/>
              <a:t>700 </a:t>
            </a:r>
            <a:r>
              <a:rPr lang="cs-CZ" altLang="cs-CZ" sz="2600"/>
              <a:t>12  $a </a:t>
            </a:r>
            <a:r>
              <a:rPr lang="cs-CZ" altLang="cs-CZ" sz="2600" smtClean="0"/>
              <a:t>Čechov </a:t>
            </a:r>
            <a:r>
              <a:rPr lang="cs-CZ" altLang="cs-CZ" sz="2600"/>
              <a:t>Anton Pavlovič</a:t>
            </a:r>
            <a:r>
              <a:rPr lang="cs-CZ" altLang="cs-CZ" sz="2600" smtClean="0"/>
              <a:t>, $d 1860-1904</a:t>
            </a:r>
            <a:r>
              <a:rPr lang="cs-CZ" altLang="cs-CZ" sz="2600"/>
              <a:t>.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2600"/>
              <a:t>	         $t </a:t>
            </a:r>
            <a:r>
              <a:rPr lang="cs-CZ" altLang="cs-CZ" sz="2600" smtClean="0"/>
              <a:t> Višnevyj </a:t>
            </a:r>
            <a:r>
              <a:rPr lang="cs-CZ" altLang="cs-CZ" sz="2600"/>
              <a:t>sad.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2600"/>
              <a:t>	         $l  </a:t>
            </a:r>
            <a:r>
              <a:rPr lang="cs-CZ" altLang="cs-CZ" sz="2600" smtClean="0"/>
              <a:t> Česky</a:t>
            </a:r>
            <a:endParaRPr lang="cs-CZ" altLang="cs-CZ" sz="2600"/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2600" smtClean="0"/>
              <a:t>700 12  $a  Čechov Anton Pavlovič, $d 1860-1904.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2600" smtClean="0"/>
              <a:t>	         $t  Djadja Vanja.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2600" smtClean="0"/>
              <a:t>	         $l  Česky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cs-CZ" sz="2600" smtClean="0"/>
              <a:t>740 02</a:t>
            </a:r>
            <a:r>
              <a:rPr lang="cs-CZ" altLang="cs-CZ" sz="2600" smtClean="0"/>
              <a:t> </a:t>
            </a:r>
            <a:r>
              <a:rPr lang="en-US" altLang="cs-CZ" sz="2600" smtClean="0"/>
              <a:t> $a</a:t>
            </a:r>
            <a:r>
              <a:rPr lang="cs-CZ" altLang="cs-CZ" sz="2600" smtClean="0"/>
              <a:t>  </a:t>
            </a:r>
            <a:r>
              <a:rPr lang="en-US" altLang="cs-CZ" sz="2600" smtClean="0"/>
              <a:t>St</a:t>
            </a:r>
            <a:r>
              <a:rPr lang="cs-CZ" altLang="cs-CZ" sz="2600" smtClean="0"/>
              <a:t>rýček Váňa</a:t>
            </a:r>
          </a:p>
        </p:txBody>
      </p:sp>
    </p:spTree>
    <p:extLst>
      <p:ext uri="{BB962C8B-B14F-4D97-AF65-F5344CB8AC3E}">
        <p14:creationId xmlns:p14="http://schemas.microsoft.com/office/powerpoint/2010/main" val="602121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05038"/>
          </a:xfrm>
        </p:spPr>
        <p:txBody>
          <a:bodyPr/>
          <a:lstStyle/>
          <a:p>
            <a:pPr>
              <a:defRPr/>
            </a:pPr>
            <a:r>
              <a:rPr lang="cs-CZ" altLang="cs-CZ" b="1" smtClean="0"/>
              <a:t>Unifikované názvy</a:t>
            </a:r>
            <a:br>
              <a:rPr lang="cs-CZ" altLang="cs-CZ" b="1" smtClean="0"/>
            </a:br>
            <a:r>
              <a:rPr lang="cs-CZ" altLang="cs-CZ" sz="3200" b="1" smtClean="0"/>
              <a:t>(opakování)</a:t>
            </a:r>
          </a:p>
        </p:txBody>
      </p:sp>
      <p:sp>
        <p:nvSpPr>
          <p:cNvPr id="136195" name="Rectangle 3"/>
          <p:cNvSpPr>
            <a:spLocks noGrp="1"/>
          </p:cNvSpPr>
          <p:nvPr>
            <p:ph type="body" idx="1"/>
          </p:nvPr>
        </p:nvSpPr>
        <p:spPr>
          <a:xfrm>
            <a:off x="250825" y="2349500"/>
            <a:ext cx="8713788" cy="4319588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cs-CZ" altLang="cs-CZ" sz="2600" b="1" smtClean="0"/>
              <a:t>130 Unifikovaný název jako hlavní záhlaví (NO)</a:t>
            </a:r>
            <a:endParaRPr lang="cs-CZ" altLang="cs-CZ" sz="2600" b="1" smtClean="0">
              <a:latin typeface="Arial" panose="020B0604020202020204" pitchFamily="34" charset="0"/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200" b="1" smtClean="0">
                <a:latin typeface="Arial" panose="020B0604020202020204" pitchFamily="34" charset="0"/>
              </a:rPr>
              <a:t> (= dílo nemá hlavního autora)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cs-CZ" altLang="cs-CZ" sz="2600" b="1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cs-CZ" altLang="cs-CZ" sz="2600" b="1" smtClean="0"/>
              <a:t>240 Unifikovaný název, </a:t>
            </a:r>
            <a:r>
              <a:rPr lang="cs-CZ" altLang="cs-CZ" sz="2400" b="1" smtClean="0"/>
              <a:t>je-li v záznamu jiná 1XX</a:t>
            </a:r>
            <a:r>
              <a:rPr lang="cs-CZ" altLang="cs-CZ" sz="2200" b="1" smtClean="0"/>
              <a:t> </a:t>
            </a:r>
            <a:r>
              <a:rPr lang="cs-CZ" altLang="cs-CZ" sz="2600" b="1" smtClean="0"/>
              <a:t>(NO)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200" b="1" smtClean="0"/>
              <a:t>(= dílo má hlavního autora)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200" b="1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cs-CZ" altLang="cs-CZ" sz="2600" b="1" smtClean="0"/>
              <a:t>730 Unifikovaný název - vedlejší záhlaví (O)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200" b="1" smtClean="0"/>
              <a:t>(= dílo nemá hlavního autora)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600" b="1" smtClean="0"/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1900" b="1" smtClean="0"/>
              <a:t>+ 	pole 630 (věcné záhlaví), 830 (edice)</a:t>
            </a:r>
          </a:p>
        </p:txBody>
      </p:sp>
    </p:spTree>
    <p:extLst>
      <p:ext uri="{BB962C8B-B14F-4D97-AF65-F5344CB8AC3E}">
        <p14:creationId xmlns:p14="http://schemas.microsoft.com/office/powerpoint/2010/main" val="509001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60848"/>
          </a:xfrm>
        </p:spPr>
        <p:txBody>
          <a:bodyPr/>
          <a:lstStyle/>
          <a:p>
            <a:pPr>
              <a:defRPr/>
            </a:pPr>
            <a:r>
              <a:rPr lang="cs-CZ" altLang="cs-CZ" b="1" smtClean="0"/>
              <a:t>Záhlaví Autor/Název</a:t>
            </a:r>
            <a:br>
              <a:rPr lang="cs-CZ" altLang="cs-CZ" b="1" smtClean="0"/>
            </a:br>
            <a:r>
              <a:rPr lang="cs-CZ" altLang="cs-CZ" sz="3200" b="1" smtClean="0"/>
              <a:t>(opakování)</a:t>
            </a:r>
          </a:p>
        </p:txBody>
      </p:sp>
      <p:sp>
        <p:nvSpPr>
          <p:cNvPr id="137219" name="Rectangle 3"/>
          <p:cNvSpPr>
            <a:spLocks noGrp="1"/>
          </p:cNvSpPr>
          <p:nvPr>
            <p:ph type="body" idx="1"/>
          </p:nvPr>
        </p:nvSpPr>
        <p:spPr>
          <a:xfrm>
            <a:off x="250825" y="2492896"/>
            <a:ext cx="8893175" cy="417619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b="1" dirty="0" smtClean="0"/>
              <a:t>druhý indikátor má hodnotu „2“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b="1" smtClean="0"/>
              <a:t>kromě </a:t>
            </a:r>
            <a:r>
              <a:rPr lang="cs-CZ" altLang="cs-CZ" b="1" dirty="0" smtClean="0"/>
              <a:t>jména autora/korporace/konference obsahuje </a:t>
            </a:r>
            <a:r>
              <a:rPr lang="cs-CZ" altLang="cs-CZ" b="1" dirty="0" err="1" smtClean="0"/>
              <a:t>podpole</a:t>
            </a:r>
            <a:r>
              <a:rPr lang="cs-CZ" altLang="cs-CZ" b="1" dirty="0" smtClean="0"/>
              <a:t> $t (Název)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sz="2800" b="1" dirty="0" smtClean="0"/>
              <a:t>700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sz="2800" b="1" dirty="0" smtClean="0"/>
              <a:t>710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sz="2800" b="1" dirty="0" smtClean="0"/>
              <a:t>711</a:t>
            </a:r>
          </a:p>
        </p:txBody>
      </p:sp>
    </p:spTree>
    <p:extLst>
      <p:ext uri="{BB962C8B-B14F-4D97-AF65-F5344CB8AC3E}">
        <p14:creationId xmlns:p14="http://schemas.microsoft.com/office/powerpoint/2010/main" val="290299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/>
          <a:p>
            <a:pPr algn="r" eaLnBrk="1" hangingPunct="1">
              <a:defRPr/>
            </a:pPr>
            <a:fld id="{E25F653C-15A4-4BFF-91CA-5B07BE296EE0}" type="datetime1">
              <a:rPr lang="en-US" sz="1000">
                <a:latin typeface="+mn-lt"/>
              </a:rPr>
              <a:pPr algn="r" eaLnBrk="1" hangingPunct="1">
                <a:defRPr/>
              </a:pPr>
              <a:t>3/9/2017</a:t>
            </a:fld>
            <a:endParaRPr lang="en-US" sz="1000">
              <a:latin typeface="+mn-lt"/>
            </a:endParaRPr>
          </a:p>
        </p:txBody>
      </p:sp>
      <p:sp>
        <p:nvSpPr>
          <p:cNvPr id="278530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404813"/>
            <a:ext cx="8569325" cy="280828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Selekční údaj nesmí být </a:t>
            </a:r>
            <a:b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 záznamu sám o sobě (bez vysvětlení)</a:t>
            </a:r>
          </a:p>
        </p:txBody>
      </p:sp>
      <p:sp>
        <p:nvSpPr>
          <p:cNvPr id="19460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3500438"/>
            <a:ext cx="8229600" cy="3024187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b="1" smtClean="0"/>
              <a:t>v poli 245, podpole $c</a:t>
            </a:r>
          </a:p>
          <a:p>
            <a:pPr eaLnBrk="1" hangingPunct="1">
              <a:buFontTx/>
              <a:buNone/>
            </a:pPr>
            <a:endParaRPr lang="cs-CZ" altLang="cs-CZ" b="1" smtClean="0"/>
          </a:p>
          <a:p>
            <a:pPr eaLnBrk="1" hangingPunct="1">
              <a:buFontTx/>
              <a:buChar char="-"/>
            </a:pPr>
            <a:r>
              <a:rPr lang="cs-CZ" altLang="cs-CZ" b="1" smtClean="0"/>
              <a:t>oblast 5XX (poznámky)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792287"/>
          </a:xfrm>
        </p:spPr>
        <p:txBody>
          <a:bodyPr/>
          <a:lstStyle/>
          <a:p>
            <a:pPr>
              <a:defRPr/>
            </a:pPr>
            <a:r>
              <a:rPr lang="cs-CZ" altLang="cs-CZ" b="1" smtClean="0"/>
              <a:t>Další názvy</a:t>
            </a:r>
            <a:br>
              <a:rPr lang="cs-CZ" altLang="cs-CZ" b="1" smtClean="0"/>
            </a:br>
            <a:r>
              <a:rPr lang="cs-CZ" altLang="cs-CZ" b="1" smtClean="0"/>
              <a:t>(opakování)</a:t>
            </a:r>
          </a:p>
        </p:txBody>
      </p:sp>
      <p:sp>
        <p:nvSpPr>
          <p:cNvPr id="138243" name="Rectangle 3"/>
          <p:cNvSpPr>
            <a:spLocks noGrp="1"/>
          </p:cNvSpPr>
          <p:nvPr>
            <p:ph type="body" idx="1"/>
          </p:nvPr>
        </p:nvSpPr>
        <p:spPr>
          <a:xfrm>
            <a:off x="457200" y="2997200"/>
            <a:ext cx="8229600" cy="34575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altLang="cs-CZ" sz="2800" b="1" smtClean="0"/>
              <a:t>740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800" b="1" smtClean="0"/>
              <a:t>	</a:t>
            </a:r>
            <a:r>
              <a:rPr lang="en-US" altLang="cs-CZ" sz="2800" b="1" smtClean="0"/>
              <a:t>Vedlej</a:t>
            </a:r>
            <a:r>
              <a:rPr lang="cs-CZ" altLang="cs-CZ" sz="2800" b="1" smtClean="0"/>
              <a:t>ší záhlaví – neověřený související/analytický název (O)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800" b="1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sz="2800" b="1" smtClean="0"/>
              <a:t>765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800" b="1" smtClean="0"/>
              <a:t>	Název originálu (nelze-li zapsat jako 130 nebo 240)</a:t>
            </a:r>
          </a:p>
        </p:txBody>
      </p:sp>
    </p:spTree>
    <p:extLst>
      <p:ext uri="{BB962C8B-B14F-4D97-AF65-F5344CB8AC3E}">
        <p14:creationId xmlns:p14="http://schemas.microsoft.com/office/powerpoint/2010/main" val="2895649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/>
          </p:cNvSpPr>
          <p:nvPr>
            <p:ph type="ctrTitle"/>
          </p:nvPr>
        </p:nvSpPr>
        <p:spPr>
          <a:xfrm>
            <a:off x="1042988" y="1412875"/>
            <a:ext cx="7345362" cy="4176713"/>
          </a:xfrm>
        </p:spPr>
        <p:txBody>
          <a:bodyPr anchor="ctr"/>
          <a:lstStyle/>
          <a:p>
            <a:pPr marL="0" indent="0" algn="l">
              <a:defRPr/>
            </a:pPr>
            <a:r>
              <a:rPr lang="en-US" altLang="cs-CZ" sz="6300" b="1" smtClean="0"/>
              <a:t>Propojovac</a:t>
            </a:r>
            <a:r>
              <a:rPr lang="cs-CZ" altLang="cs-CZ" sz="6300" b="1" smtClean="0"/>
              <a:t>í</a:t>
            </a:r>
            <a:br>
              <a:rPr lang="cs-CZ" altLang="cs-CZ" sz="6300" b="1" smtClean="0"/>
            </a:br>
            <a:r>
              <a:rPr lang="en-US" altLang="cs-CZ" sz="6300" b="1" smtClean="0"/>
              <a:t>pole</a:t>
            </a:r>
            <a:r>
              <a:rPr lang="cs-CZ" altLang="cs-CZ" sz="5000" smtClean="0"/>
              <a:t/>
            </a:r>
            <a:br>
              <a:rPr lang="cs-CZ" altLang="cs-CZ" sz="5000" smtClean="0"/>
            </a:br>
            <a:endParaRPr lang="cs-CZ" altLang="cs-CZ" sz="5000" smtClean="0"/>
          </a:p>
        </p:txBody>
      </p:sp>
      <p:sp>
        <p:nvSpPr>
          <p:cNvPr id="139267" name="Rectangle 3"/>
          <p:cNvSpPr>
            <a:spLocks noGrp="1"/>
          </p:cNvSpPr>
          <p:nvPr>
            <p:ph type="subTitle" idx="1"/>
          </p:nvPr>
        </p:nvSpPr>
        <p:spPr>
          <a:xfrm>
            <a:off x="468313" y="7162800"/>
            <a:ext cx="6161087" cy="1752600"/>
          </a:xfrm>
        </p:spPr>
        <p:txBody>
          <a:bodyPr/>
          <a:lstStyle/>
          <a:p>
            <a:endParaRPr lang="cs-CZ" altLang="cs-CZ" sz="3000" smtClean="0"/>
          </a:p>
        </p:txBody>
      </p:sp>
    </p:spTree>
    <p:extLst>
      <p:ext uri="{BB962C8B-B14F-4D97-AF65-F5344CB8AC3E}">
        <p14:creationId xmlns:p14="http://schemas.microsoft.com/office/powerpoint/2010/main" val="4204097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/>
          </p:cNvSpPr>
          <p:nvPr>
            <p:ph type="title"/>
          </p:nvPr>
        </p:nvSpPr>
        <p:spPr>
          <a:xfrm>
            <a:off x="179388" y="188913"/>
            <a:ext cx="8507412" cy="1871662"/>
          </a:xfrm>
        </p:spPr>
        <p:txBody>
          <a:bodyPr/>
          <a:lstStyle/>
          <a:p>
            <a:pPr>
              <a:defRPr/>
            </a:pPr>
            <a:r>
              <a:rPr lang="en-US" altLang="cs-CZ" sz="5100" b="1" smtClean="0"/>
              <a:t>76X-78X   </a:t>
            </a:r>
            <a:r>
              <a:rPr lang="cs-CZ" altLang="cs-CZ" sz="5100" b="1" smtClean="0"/>
              <a:t/>
            </a:r>
            <a:br>
              <a:rPr lang="cs-CZ" altLang="cs-CZ" sz="5100" b="1" smtClean="0"/>
            </a:br>
            <a:r>
              <a:rPr lang="en-US" altLang="cs-CZ" sz="5100" b="1" smtClean="0"/>
              <a:t>Propojovac</a:t>
            </a:r>
            <a:r>
              <a:rPr lang="cs-CZ" altLang="cs-CZ" sz="5100" b="1" smtClean="0"/>
              <a:t>í</a:t>
            </a:r>
            <a:r>
              <a:rPr lang="en-US" altLang="cs-CZ" sz="5100" b="1" smtClean="0"/>
              <a:t> pole</a:t>
            </a:r>
            <a:endParaRPr lang="cs-CZ" altLang="cs-CZ" sz="5100" b="1" smtClean="0"/>
          </a:p>
        </p:txBody>
      </p:sp>
      <p:sp>
        <p:nvSpPr>
          <p:cNvPr id="140291" name="Rectangle 3"/>
          <p:cNvSpPr>
            <a:spLocks noGrp="1"/>
          </p:cNvSpPr>
          <p:nvPr>
            <p:ph type="body" idx="1"/>
          </p:nvPr>
        </p:nvSpPr>
        <p:spPr>
          <a:xfrm>
            <a:off x="250825" y="2205038"/>
            <a:ext cx="8435975" cy="4103687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700" smtClean="0"/>
              <a:t>	</a:t>
            </a:r>
            <a:endParaRPr lang="en-US" altLang="cs-CZ" sz="2700" b="1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700" b="1" smtClean="0"/>
              <a:t>různé typy propojení odkazující na související popisné jednotky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700" b="1" smtClean="0"/>
          </a:p>
          <a:p>
            <a:pPr>
              <a:buFont typeface="Wingdings" panose="05000000000000000000" pitchFamily="2" charset="2"/>
              <a:buNone/>
            </a:pPr>
            <a:endParaRPr lang="cs-CZ" altLang="cs-CZ" sz="2700" b="1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b="1" smtClean="0"/>
              <a:t>První indikátor </a:t>
            </a:r>
            <a:r>
              <a:rPr lang="cs-CZ" altLang="cs-CZ" sz="2800" i="1" smtClean="0"/>
              <a:t>(poznámka)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i="1" smtClean="0"/>
              <a:t>	</a:t>
            </a:r>
            <a:r>
              <a:rPr lang="cs-CZ" altLang="cs-CZ" sz="2800" b="1" smtClean="0"/>
              <a:t>0   Poznámka se generuje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b="1" smtClean="0"/>
              <a:t>	1   Poznámka se negeneruje</a:t>
            </a:r>
          </a:p>
        </p:txBody>
      </p:sp>
    </p:spTree>
    <p:extLst>
      <p:ext uri="{BB962C8B-B14F-4D97-AF65-F5344CB8AC3E}">
        <p14:creationId xmlns:p14="http://schemas.microsoft.com/office/powerpoint/2010/main" val="224909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/>
          </p:cNvSpPr>
          <p:nvPr>
            <p:ph type="title"/>
          </p:nvPr>
        </p:nvSpPr>
        <p:spPr>
          <a:xfrm>
            <a:off x="179388" y="268288"/>
            <a:ext cx="8507412" cy="1431925"/>
          </a:xfrm>
        </p:spPr>
        <p:txBody>
          <a:bodyPr/>
          <a:lstStyle/>
          <a:p>
            <a:pPr>
              <a:defRPr/>
            </a:pPr>
            <a:r>
              <a:rPr lang="en-US" altLang="cs-CZ" sz="5100" b="1" smtClean="0"/>
              <a:t>Propojovac</a:t>
            </a:r>
            <a:r>
              <a:rPr lang="cs-CZ" altLang="cs-CZ" sz="5100" b="1" smtClean="0"/>
              <a:t>í</a:t>
            </a:r>
            <a:r>
              <a:rPr lang="en-US" altLang="cs-CZ" sz="5100" b="1" smtClean="0"/>
              <a:t> pole</a:t>
            </a:r>
            <a:endParaRPr lang="cs-CZ" altLang="cs-CZ" sz="5100" b="1" smtClean="0"/>
          </a:p>
        </p:txBody>
      </p:sp>
      <p:sp>
        <p:nvSpPr>
          <p:cNvPr id="141315" name="Rectangle 3"/>
          <p:cNvSpPr>
            <a:spLocks noGrp="1"/>
          </p:cNvSpPr>
          <p:nvPr>
            <p:ph type="body" idx="1"/>
          </p:nvPr>
        </p:nvSpPr>
        <p:spPr>
          <a:xfrm>
            <a:off x="250825" y="2492375"/>
            <a:ext cx="8713788" cy="3962400"/>
          </a:xfrm>
        </p:spPr>
        <p:txBody>
          <a:bodyPr/>
          <a:lstStyle/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800" b="1" smtClean="0"/>
              <a:t>765   Originál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800" b="1" smtClean="0"/>
              <a:t>770   Suplement/zvláštní výtisk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800" b="1" smtClean="0"/>
              <a:t>772   Hlavní publikace suplementu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800" b="1" smtClean="0"/>
              <a:t>775   Jiné vydání na stejném nosiči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800" b="1" smtClean="0"/>
              <a:t>776   Vydání na jiném nosiči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800" b="1" smtClean="0"/>
              <a:t>780   Předcházející záhlaví (O)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smtClean="0"/>
              <a:t>785  Následující záhlaví (O)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smtClean="0"/>
              <a:t>787  Nespecifikované propojení (O)</a:t>
            </a:r>
          </a:p>
        </p:txBody>
      </p:sp>
    </p:spTree>
    <p:extLst>
      <p:ext uri="{BB962C8B-B14F-4D97-AF65-F5344CB8AC3E}">
        <p14:creationId xmlns:p14="http://schemas.microsoft.com/office/powerpoint/2010/main" val="290169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8459788" cy="1700213"/>
          </a:xfrm>
        </p:spPr>
        <p:txBody>
          <a:bodyPr/>
          <a:lstStyle/>
          <a:p>
            <a:pPr>
              <a:defRPr/>
            </a:pPr>
            <a:r>
              <a:rPr lang="cs-CZ" altLang="cs-CZ" sz="4400" b="1" smtClean="0"/>
              <a:t>776 Vydání na jiném nosiči</a:t>
            </a:r>
            <a:endParaRPr lang="cs-CZ" altLang="cs-CZ" sz="3600" b="1" i="1" smtClean="0"/>
          </a:p>
        </p:txBody>
      </p:sp>
      <p:sp>
        <p:nvSpPr>
          <p:cNvPr id="142339" name="Rectangle 3"/>
          <p:cNvSpPr>
            <a:spLocks noGrp="1"/>
          </p:cNvSpPr>
          <p:nvPr>
            <p:ph type="body" idx="1"/>
          </p:nvPr>
        </p:nvSpPr>
        <p:spPr>
          <a:xfrm>
            <a:off x="323850" y="2492375"/>
            <a:ext cx="8362950" cy="436562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3200" b="1" dirty="0" smtClean="0"/>
              <a:t>Druhý indikátor</a:t>
            </a:r>
            <a:endParaRPr lang="cs-CZ" altLang="cs-CZ" sz="3200" b="1" i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3200" b="1" i="1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b="1" i="1" dirty="0" smtClean="0"/>
              <a:t>	#   Na jiném nosiči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b="1" i="1" dirty="0" smtClean="0"/>
              <a:t>	8   Návěští se negeneruje</a:t>
            </a:r>
          </a:p>
        </p:txBody>
      </p:sp>
    </p:spTree>
    <p:extLst>
      <p:ext uri="{BB962C8B-B14F-4D97-AF65-F5344CB8AC3E}">
        <p14:creationId xmlns:p14="http://schemas.microsoft.com/office/powerpoint/2010/main" val="759026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8459788" cy="1700213"/>
          </a:xfrm>
        </p:spPr>
        <p:txBody>
          <a:bodyPr/>
          <a:lstStyle/>
          <a:p>
            <a:pPr>
              <a:defRPr/>
            </a:pPr>
            <a:r>
              <a:rPr lang="cs-CZ" altLang="cs-CZ" sz="4400" b="1" smtClean="0"/>
              <a:t>776 Vydání na jiném nosiči</a:t>
            </a:r>
            <a:endParaRPr lang="cs-CZ" altLang="cs-CZ" sz="3600" b="1" i="1" smtClean="0"/>
          </a:p>
        </p:txBody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>
          <a:xfrm>
            <a:off x="323850" y="1916113"/>
            <a:ext cx="8362950" cy="4941887"/>
          </a:xfrm>
        </p:spPr>
        <p:txBody>
          <a:bodyPr/>
          <a:lstStyle/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dirty="0" err="1" smtClean="0"/>
              <a:t>Podpole</a:t>
            </a:r>
            <a:endParaRPr lang="cs-CZ" altLang="cs-CZ" sz="2600" i="1" dirty="0" smtClean="0"/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600" i="1" dirty="0" smtClean="0"/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i="1" dirty="0" smtClean="0"/>
              <a:t>	</a:t>
            </a:r>
            <a:r>
              <a:rPr lang="cs-CZ" altLang="cs-CZ" sz="2600" dirty="0" smtClean="0"/>
              <a:t>$a Hlavní záhlaví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dirty="0" smtClean="0"/>
              <a:t>	$i  Text návěští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dirty="0" smtClean="0"/>
              <a:t>	$s Unifikovaný název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dirty="0" smtClean="0"/>
              <a:t>	$t Název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dirty="0" smtClean="0"/>
              <a:t>	$x Mezinárodní standardní číslo seriálu (ISSN) 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dirty="0" smtClean="0"/>
              <a:t>	$z  Mezinárodní standardní číslo knihy (ISBN)</a:t>
            </a:r>
            <a:endParaRPr lang="cs-CZ" altLang="cs-CZ" sz="2600" i="1" dirty="0" smtClean="0"/>
          </a:p>
        </p:txBody>
      </p:sp>
    </p:spTree>
    <p:extLst>
      <p:ext uri="{BB962C8B-B14F-4D97-AF65-F5344CB8AC3E}">
        <p14:creationId xmlns:p14="http://schemas.microsoft.com/office/powerpoint/2010/main" val="41262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8459788" cy="1700213"/>
          </a:xfrm>
        </p:spPr>
        <p:txBody>
          <a:bodyPr/>
          <a:lstStyle/>
          <a:p>
            <a:pPr>
              <a:defRPr/>
            </a:pPr>
            <a:r>
              <a:rPr lang="cs-CZ" altLang="cs-CZ" sz="4400" b="1" smtClean="0"/>
              <a:t>776 Vydání na jiném nosiči</a:t>
            </a:r>
            <a:endParaRPr lang="cs-CZ" altLang="cs-CZ" sz="3600" b="1" i="1" smtClean="0"/>
          </a:p>
        </p:txBody>
      </p:sp>
      <p:sp>
        <p:nvSpPr>
          <p:cNvPr id="144387" name="Rectangle 3"/>
          <p:cNvSpPr>
            <a:spLocks noGrp="1"/>
          </p:cNvSpPr>
          <p:nvPr>
            <p:ph type="body" idx="1"/>
          </p:nvPr>
        </p:nvSpPr>
        <p:spPr>
          <a:xfrm>
            <a:off x="323850" y="1484313"/>
            <a:ext cx="8362950" cy="53736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altLang="cs-CZ" sz="2600" i="1" smtClean="0"/>
              <a:t>   Záznam tištěné verze: 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sz="2600" i="1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600" i="1" smtClean="0"/>
              <a:t>022        $a 1212-5385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600" i="1" smtClean="0"/>
              <a:t>245 00  $a Severské listy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600" i="1" smtClean="0"/>
              <a:t>260       $a Praha :</a:t>
            </a:r>
            <a:br>
              <a:rPr lang="cs-CZ" altLang="cs-CZ" sz="2600" i="1" smtClean="0"/>
            </a:br>
            <a:r>
              <a:rPr lang="cs-CZ" altLang="cs-CZ" sz="2600" i="1" smtClean="0"/>
              <a:t>          $b Severská společnost</a:t>
            </a:r>
            <a:br>
              <a:rPr lang="cs-CZ" altLang="cs-CZ" sz="2600" i="1" smtClean="0"/>
            </a:br>
            <a:r>
              <a:rPr lang="cs-CZ" altLang="cs-CZ" sz="2600" i="1" smtClean="0"/>
              <a:t>          $c 1998-2008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600" i="1" smtClean="0"/>
              <a:t>776 08  $i  Elektronická verze od r. 2000:</a:t>
            </a:r>
            <a:br>
              <a:rPr lang="cs-CZ" altLang="cs-CZ" sz="2600" i="1" smtClean="0"/>
            </a:br>
            <a:r>
              <a:rPr lang="cs-CZ" altLang="cs-CZ" sz="2600" i="1" smtClean="0"/>
              <a:t>          $t Severské listy</a:t>
            </a:r>
            <a:r>
              <a:rPr lang="cs-CZ" altLang="cs-CZ" sz="260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170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8459788" cy="1700213"/>
          </a:xfrm>
        </p:spPr>
        <p:txBody>
          <a:bodyPr/>
          <a:lstStyle/>
          <a:p>
            <a:pPr>
              <a:defRPr/>
            </a:pPr>
            <a:r>
              <a:rPr lang="cs-CZ" altLang="cs-CZ" sz="4400" b="1" smtClean="0"/>
              <a:t>776 Vydání na jiném nosiči</a:t>
            </a:r>
            <a:endParaRPr lang="cs-CZ" altLang="cs-CZ" sz="3600" b="1" i="1" smtClean="0"/>
          </a:p>
        </p:txBody>
      </p:sp>
      <p:sp>
        <p:nvSpPr>
          <p:cNvPr id="145411" name="Rectangle 3"/>
          <p:cNvSpPr>
            <a:spLocks noGrp="1"/>
          </p:cNvSpPr>
          <p:nvPr>
            <p:ph type="body" idx="1"/>
          </p:nvPr>
        </p:nvSpPr>
        <p:spPr>
          <a:xfrm>
            <a:off x="323850" y="1484313"/>
            <a:ext cx="8362950" cy="5257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altLang="cs-CZ" sz="2600" i="1" dirty="0" smtClean="0"/>
              <a:t>   Záznam elektronické verze: 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sz="2600" i="1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600" i="1" dirty="0" smtClean="0"/>
              <a:t>245 00 $a Severské listy</a:t>
            </a:r>
            <a:endParaRPr lang="cs-CZ" altLang="cs-CZ" sz="2600" i="1" dirty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600" i="1" dirty="0" smtClean="0"/>
              <a:t>260      $a Praha :</a:t>
            </a:r>
            <a:br>
              <a:rPr lang="cs-CZ" altLang="cs-CZ" sz="2600" i="1" dirty="0" smtClean="0"/>
            </a:br>
            <a:r>
              <a:rPr lang="cs-CZ" altLang="cs-CZ" sz="2600" i="1" dirty="0" smtClean="0"/>
              <a:t>         $b Severská společnost</a:t>
            </a:r>
            <a:br>
              <a:rPr lang="cs-CZ" altLang="cs-CZ" sz="2600" i="1" dirty="0" smtClean="0"/>
            </a:br>
            <a:r>
              <a:rPr lang="cs-CZ" altLang="cs-CZ" sz="2600" i="1" dirty="0" smtClean="0"/>
              <a:t>         $c 2000-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600" i="1" dirty="0" smtClean="0"/>
              <a:t>776 08 $i Tištěná verze 1998-2008:</a:t>
            </a:r>
            <a:br>
              <a:rPr lang="cs-CZ" altLang="cs-CZ" sz="2600" i="1" dirty="0" smtClean="0"/>
            </a:br>
            <a:r>
              <a:rPr lang="cs-CZ" altLang="cs-CZ" sz="2600" i="1" dirty="0" smtClean="0"/>
              <a:t>         $t Severské listy</a:t>
            </a:r>
            <a:br>
              <a:rPr lang="cs-CZ" altLang="cs-CZ" sz="2600" i="1" dirty="0" smtClean="0"/>
            </a:br>
            <a:r>
              <a:rPr lang="cs-CZ" altLang="cs-CZ" sz="2600" i="1" dirty="0" smtClean="0"/>
              <a:t>         $x 1212-5385 </a:t>
            </a:r>
          </a:p>
        </p:txBody>
      </p:sp>
    </p:spTree>
    <p:extLst>
      <p:ext uri="{BB962C8B-B14F-4D97-AF65-F5344CB8AC3E}">
        <p14:creationId xmlns:p14="http://schemas.microsoft.com/office/powerpoint/2010/main" val="1940328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728788"/>
          </a:xfrm>
        </p:spPr>
        <p:txBody>
          <a:bodyPr/>
          <a:lstStyle/>
          <a:p>
            <a:pPr>
              <a:defRPr/>
            </a:pPr>
            <a:r>
              <a:rPr lang="cs-CZ" altLang="cs-CZ" b="1" smtClean="0"/>
              <a:t>Pole 780 &amp; 785</a:t>
            </a:r>
          </a:p>
        </p:txBody>
      </p:sp>
      <p:sp>
        <p:nvSpPr>
          <p:cNvPr id="148483" name="Rectangle 3"/>
          <p:cNvSpPr>
            <a:spLocks noGrp="1"/>
          </p:cNvSpPr>
          <p:nvPr>
            <p:ph type="body" idx="1"/>
          </p:nvPr>
        </p:nvSpPr>
        <p:spPr>
          <a:xfrm>
            <a:off x="457200" y="2492375"/>
            <a:ext cx="8507413" cy="3962400"/>
          </a:xfrm>
        </p:spPr>
        <p:txBody>
          <a:bodyPr/>
          <a:lstStyle/>
          <a:p>
            <a:pPr>
              <a:buNone/>
            </a:pPr>
            <a:endParaRPr lang="cs-CZ" altLang="cs-CZ" sz="2600" b="1" smtClean="0"/>
          </a:p>
          <a:p>
            <a:pPr>
              <a:buNone/>
            </a:pPr>
            <a:r>
              <a:rPr lang="cs-CZ" altLang="cs-CZ" sz="3600" b="1" smtClean="0"/>
              <a:t>780 Předcházející </a:t>
            </a:r>
            <a:r>
              <a:rPr lang="cs-CZ" altLang="cs-CZ" sz="3600" b="1"/>
              <a:t>záhlaví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3600" b="1"/>
              <a:t/>
            </a:r>
            <a:br>
              <a:rPr lang="cs-CZ" altLang="cs-CZ" sz="3600" b="1"/>
            </a:br>
            <a:endParaRPr lang="cs-CZ" altLang="cs-CZ" sz="3600" b="1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3600" b="1" smtClean="0"/>
              <a:t>785 Následující záhlaví</a:t>
            </a:r>
          </a:p>
        </p:txBody>
      </p:sp>
    </p:spTree>
    <p:extLst>
      <p:ext uri="{BB962C8B-B14F-4D97-AF65-F5344CB8AC3E}">
        <p14:creationId xmlns:p14="http://schemas.microsoft.com/office/powerpoint/2010/main" val="4242241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/>
          </p:cNvSpPr>
          <p:nvPr>
            <p:ph type="title"/>
          </p:nvPr>
        </p:nvSpPr>
        <p:spPr>
          <a:xfrm>
            <a:off x="250825" y="333375"/>
            <a:ext cx="8713788" cy="1800225"/>
          </a:xfrm>
        </p:spPr>
        <p:txBody>
          <a:bodyPr/>
          <a:lstStyle/>
          <a:p>
            <a:pPr>
              <a:defRPr/>
            </a:pPr>
            <a:r>
              <a:rPr lang="en-US" altLang="cs-CZ" sz="4800" b="1" smtClean="0"/>
              <a:t>787 Nespecifikovan</a:t>
            </a:r>
            <a:r>
              <a:rPr lang="cs-CZ" altLang="cs-CZ" sz="4800" b="1" smtClean="0"/>
              <a:t>é propojení (O)</a:t>
            </a:r>
          </a:p>
        </p:txBody>
      </p:sp>
      <p:sp>
        <p:nvSpPr>
          <p:cNvPr id="1536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600" b="1" smtClean="0"/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600" b="1" smtClean="0"/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100" smtClean="0"/>
              <a:t>	</a:t>
            </a:r>
            <a:r>
              <a:rPr lang="cs-CZ" altLang="cs-CZ" sz="2100" b="1" smtClean="0"/>
              <a:t>První indikátor </a:t>
            </a:r>
            <a:r>
              <a:rPr lang="cs-CZ" altLang="cs-CZ" sz="2100" i="1" smtClean="0"/>
              <a:t>(poznámka)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100" b="1" smtClean="0"/>
              <a:t>	0	Poznámka se generuje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100" b="1" smtClean="0"/>
              <a:t>	1	Poznámka se negeneruje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100" b="1" smtClean="0"/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100" b="1" smtClean="0"/>
              <a:t>	Druhý indikátor </a:t>
            </a:r>
            <a:r>
              <a:rPr lang="cs-CZ" altLang="cs-CZ" sz="2100" i="1" smtClean="0"/>
              <a:t>(návěští)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100" b="1" smtClean="0"/>
              <a:t>	</a:t>
            </a:r>
            <a:r>
              <a:rPr lang="en-US" altLang="cs-CZ" sz="2100" b="1" smtClean="0"/>
              <a:t>#       </a:t>
            </a:r>
            <a:r>
              <a:rPr lang="cs-CZ" altLang="cs-CZ" sz="2100" b="1" smtClean="0"/>
              <a:t>Související popisná jednotka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100" b="1" smtClean="0"/>
              <a:t>     8	  Návěští se negeneruje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100" smtClean="0"/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100" smtClean="0"/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10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9760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268413"/>
            <a:ext cx="6408738" cy="3960812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6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OSOBNÍ</a:t>
            </a:r>
            <a:br>
              <a:rPr lang="cs-CZ" altLang="cs-CZ" sz="6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</a:br>
            <a:r>
              <a:rPr lang="cs-CZ" altLang="cs-CZ" sz="6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JMÉNA</a:t>
            </a:r>
            <a:endParaRPr lang="cs-CZ" altLang="cs-CZ" sz="20000" b="1" smtClean="0">
              <a:effectLst>
                <a:outerShdw blurRad="38100" dist="38100" dir="2700000" algn="tl">
                  <a:srgbClr val="C0C0C0"/>
                </a:outerShdw>
              </a:effectLst>
              <a:latin typeface="Webdings" panose="05030102010509060703" pitchFamily="18" charset="2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>
          <a:xfrm flipV="1">
            <a:off x="1169988" y="6061075"/>
            <a:ext cx="7772400" cy="1047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cs-CZ" altLang="cs-CZ" sz="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smtClean="0"/>
              <a:t>Podpole</a:t>
            </a:r>
          </a:p>
        </p:txBody>
      </p:sp>
      <p:sp>
        <p:nvSpPr>
          <p:cNvPr id="154627" name="Rectangle 3"/>
          <p:cNvSpPr>
            <a:spLocks noGrp="1"/>
          </p:cNvSpPr>
          <p:nvPr>
            <p:ph type="body" idx="1"/>
          </p:nvPr>
        </p:nvSpPr>
        <p:spPr>
          <a:xfrm>
            <a:off x="250825" y="2205038"/>
            <a:ext cx="8893175" cy="4249737"/>
          </a:xfrm>
        </p:spPr>
        <p:txBody>
          <a:bodyPr/>
          <a:lstStyle/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smtClean="0"/>
              <a:t>	</a:t>
            </a:r>
            <a:r>
              <a:rPr lang="cs-CZ" altLang="cs-CZ" sz="2600" b="1" smtClean="0"/>
              <a:t>$a Hlavní </a:t>
            </a:r>
            <a:r>
              <a:rPr lang="cs-CZ" altLang="cs-CZ" sz="2600" b="1" smtClean="0"/>
              <a:t>záhlaví</a:t>
            </a:r>
            <a:endParaRPr lang="cs-CZ" altLang="cs-CZ" sz="2600" b="1" smtClean="0"/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smtClean="0"/>
              <a:t>	$i  Text návěští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smtClean="0"/>
              <a:t>	$s Unifikovaný název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smtClean="0"/>
              <a:t>	$t Název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smtClean="0"/>
              <a:t>	$x Mezinárodní standardní číslo seriálu (ISSN) 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smtClean="0"/>
              <a:t>	$z  Mezinárodní standardní číslo knihy (ISBN)</a:t>
            </a:r>
          </a:p>
          <a:p>
            <a:pPr>
              <a:lnSpc>
                <a:spcPct val="90000"/>
              </a:lnSpc>
            </a:pPr>
            <a:endParaRPr lang="cs-CZ" altLang="cs-CZ" sz="2600" b="1" smtClean="0"/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600" smtClean="0"/>
          </a:p>
        </p:txBody>
      </p:sp>
    </p:spTree>
    <p:extLst>
      <p:ext uri="{BB962C8B-B14F-4D97-AF65-F5344CB8AC3E}">
        <p14:creationId xmlns:p14="http://schemas.microsoft.com/office/powerpoint/2010/main" val="724253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 idx="4294967295"/>
          </p:nvPr>
        </p:nvSpPr>
        <p:spPr>
          <a:xfrm flipV="1">
            <a:off x="1042988" y="188913"/>
            <a:ext cx="7872412" cy="71437"/>
          </a:xfrm>
        </p:spPr>
        <p:txBody>
          <a:bodyPr/>
          <a:lstStyle/>
          <a:p>
            <a:pPr eaLnBrk="1" hangingPunct="1">
              <a:defRPr/>
            </a:pPr>
            <a:endParaRPr lang="cs-CZ" altLang="cs-CZ" sz="25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23850" y="1556792"/>
            <a:ext cx="8618538" cy="504085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cs-CZ" altLang="cs-CZ" b="1" smtClean="0">
                <a:solidFill>
                  <a:srgbClr val="003399"/>
                </a:solidFill>
              </a:rPr>
              <a:t> </a:t>
            </a:r>
            <a:r>
              <a:rPr lang="cs-CZ" altLang="cs-CZ" sz="2600" b="1" smtClean="0"/>
              <a:t>RDA</a:t>
            </a:r>
          </a:p>
          <a:p>
            <a:pPr marL="457200" lvl="1" indent="0" eaLnBrk="1" hangingPunct="1">
              <a:lnSpc>
                <a:spcPct val="90000"/>
              </a:lnSpc>
              <a:buClr>
                <a:srgbClr val="CC3300"/>
              </a:buClr>
              <a:buNone/>
            </a:pPr>
            <a:r>
              <a:rPr lang="cs-CZ" altLang="cs-CZ" sz="2200" b="1" u="sng" smtClean="0"/>
              <a:t>http</a:t>
            </a:r>
            <a:r>
              <a:rPr lang="cs-CZ" altLang="cs-CZ" sz="2200" b="1" u="sng"/>
              <a:t>://www.rdatoolkit.org/</a:t>
            </a:r>
            <a:endParaRPr lang="cs-CZ" altLang="cs-CZ" sz="2200" b="1" u="sng" smtClean="0"/>
          </a:p>
          <a:p>
            <a:pPr eaLnBrk="1" hangingPunct="1">
              <a:lnSpc>
                <a:spcPct val="9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cs-CZ" altLang="cs-CZ" sz="2600" b="1" smtClean="0"/>
              <a:t> MARC 21</a:t>
            </a:r>
          </a:p>
          <a:p>
            <a:pPr marL="457200" lvl="1" indent="0" eaLnBrk="1" hangingPunct="1">
              <a:lnSpc>
                <a:spcPct val="90000"/>
              </a:lnSpc>
              <a:buClr>
                <a:srgbClr val="CC3300"/>
              </a:buClr>
              <a:buNone/>
            </a:pPr>
            <a:r>
              <a:rPr lang="cs-CZ" altLang="cs-CZ" sz="2200" b="1" u="sng"/>
              <a:t>http://www.loc.gov/marc/</a:t>
            </a:r>
            <a:endParaRPr lang="cs-CZ" altLang="cs-CZ" sz="2200" b="1" u="sng" smtClean="0"/>
          </a:p>
          <a:p>
            <a:pPr eaLnBrk="1" hangingPunct="1">
              <a:lnSpc>
                <a:spcPct val="9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cs-CZ" altLang="cs-CZ" sz="2600" b="1" smtClean="0"/>
              <a:t> portál Národní autority ČR: </a:t>
            </a:r>
          </a:p>
          <a:p>
            <a:pPr marL="457200" lvl="1" indent="0" eaLnBrk="1" hangingPunct="1">
              <a:lnSpc>
                <a:spcPct val="90000"/>
              </a:lnSpc>
              <a:buClr>
                <a:srgbClr val="CC3300"/>
              </a:buClr>
              <a:buNone/>
            </a:pPr>
            <a:r>
              <a:rPr lang="cs-CZ" altLang="cs-CZ" sz="2200" b="1" u="sng" smtClean="0"/>
              <a:t>http://autority.nkp.cz/</a:t>
            </a:r>
          </a:p>
          <a:p>
            <a:pPr eaLnBrk="1" hangingPunct="1">
              <a:lnSpc>
                <a:spcPct val="9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cs-CZ" altLang="cs-CZ" sz="2600" b="1">
                <a:solidFill>
                  <a:srgbClr val="003399"/>
                </a:solidFill>
              </a:rPr>
              <a:t> </a:t>
            </a:r>
            <a:r>
              <a:rPr lang="cs-CZ" altLang="cs-CZ" sz="2600" b="1" smtClean="0"/>
              <a:t>Katalogizační politika:</a:t>
            </a:r>
          </a:p>
          <a:p>
            <a:pPr marL="457200" lvl="1" indent="0" eaLnBrk="1" hangingPunct="1">
              <a:lnSpc>
                <a:spcPct val="90000"/>
              </a:lnSpc>
              <a:buClr>
                <a:srgbClr val="CC3300"/>
              </a:buClr>
              <a:buNone/>
            </a:pPr>
            <a:r>
              <a:rPr lang="cs-CZ" altLang="cs-CZ" sz="2200" b="1" u="sng" smtClean="0"/>
              <a:t>http</a:t>
            </a:r>
            <a:r>
              <a:rPr lang="cs-CZ" altLang="cs-CZ" sz="2200" b="1" u="sng"/>
              <a:t>://www.nkp.cz/o-knihovne/odborne-cinnosti/zpracovani-fondu/katalogizacni-politika/standard1</a:t>
            </a:r>
          </a:p>
          <a:p>
            <a:pPr eaLnBrk="1" hangingPunct="1">
              <a:lnSpc>
                <a:spcPct val="9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endParaRPr lang="cs-CZ" altLang="cs-CZ" sz="2400" b="1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 idx="4294967295"/>
          </p:nvPr>
        </p:nvSpPr>
        <p:spPr>
          <a:xfrm flipV="1">
            <a:off x="1042988" y="188913"/>
            <a:ext cx="7872412" cy="71437"/>
          </a:xfrm>
        </p:spPr>
        <p:txBody>
          <a:bodyPr/>
          <a:lstStyle/>
          <a:p>
            <a:pPr eaLnBrk="1" hangingPunct="1">
              <a:defRPr/>
            </a:pPr>
            <a:endParaRPr lang="cs-CZ" altLang="cs-CZ" sz="25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23850" y="1268760"/>
            <a:ext cx="8618538" cy="532889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cs-CZ" altLang="cs-CZ" sz="2600" b="1" smtClean="0"/>
              <a:t>Katalogizace podle RDA ve formátu MARC 21:</a:t>
            </a:r>
          </a:p>
          <a:p>
            <a:pPr marL="457200" lvl="1" indent="0" eaLnBrk="1" hangingPunct="1">
              <a:lnSpc>
                <a:spcPct val="90000"/>
              </a:lnSpc>
              <a:buClr>
                <a:srgbClr val="CC3300"/>
              </a:buClr>
              <a:buNone/>
            </a:pPr>
            <a:r>
              <a:rPr lang="cs-CZ" altLang="cs-CZ" sz="1800" b="1" smtClean="0"/>
              <a:t>	</a:t>
            </a:r>
            <a:r>
              <a:rPr lang="cs-CZ" altLang="cs-CZ" sz="1800" b="1" i="1" u="sng" smtClean="0"/>
              <a:t>http://www.nkp.cz/o-knihovne/odborne-cinnosti/zpracovani-fondu/katalogizacni-politika/katalogizace-podle-rda-ve-formatu-marc-21-tistene-a-elektronicke-monografie-katalogizace-na-urovni-minimalniho-doporuceneho-zaznamu</a:t>
            </a:r>
          </a:p>
          <a:p>
            <a:pPr eaLnBrk="1" hangingPunct="1">
              <a:lnSpc>
                <a:spcPct val="9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endParaRPr lang="cs-CZ" altLang="cs-CZ" sz="2600" b="1" smtClean="0"/>
          </a:p>
          <a:p>
            <a:pPr eaLnBrk="1" hangingPunct="1">
              <a:lnSpc>
                <a:spcPct val="9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cs-CZ" altLang="cs-CZ" sz="2600" b="1" smtClean="0"/>
              <a:t>Dotazy ke katalogizaci:</a:t>
            </a:r>
          </a:p>
          <a:p>
            <a:pPr eaLnBrk="1" hangingPunct="1">
              <a:lnSpc>
                <a:spcPct val="90000"/>
              </a:lnSpc>
              <a:buClr>
                <a:srgbClr val="CC3300"/>
              </a:buClr>
              <a:buFont typeface="Wingdings" panose="05000000000000000000" pitchFamily="2" charset="2"/>
              <a:buNone/>
            </a:pPr>
            <a:r>
              <a:rPr lang="cs-CZ" altLang="cs-CZ" sz="2600" b="1" smtClean="0"/>
              <a:t>		</a:t>
            </a:r>
            <a:r>
              <a:rPr lang="cs-CZ" altLang="cs-CZ" sz="2400" b="1" i="1" u="sng" smtClean="0">
                <a:hlinkClick r:id="rId3"/>
              </a:rPr>
              <a:t>http://katdotaz.nkp.cz</a:t>
            </a:r>
            <a:r>
              <a:rPr lang="cs-CZ" altLang="cs-CZ" sz="2400" b="1" i="1" u="sng" smtClean="0">
                <a:solidFill>
                  <a:srgbClr val="003399"/>
                </a:solidFill>
                <a:hlinkClick r:id="rId3"/>
              </a:rPr>
              <a:t>/</a:t>
            </a:r>
            <a:endParaRPr lang="cs-CZ" altLang="cs-CZ" sz="2400" b="1" i="1" u="sng" smtClean="0">
              <a:solidFill>
                <a:srgbClr val="003399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endParaRPr lang="cs-CZ" altLang="cs-CZ" sz="2400" b="1" smtClean="0"/>
          </a:p>
          <a:p>
            <a:pPr eaLnBrk="1" hangingPunct="1">
              <a:lnSpc>
                <a:spcPct val="9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cs-CZ" altLang="cs-CZ" sz="2600" b="1" smtClean="0"/>
              <a:t>"Přítisky" (několik různých děl v jednom svazku):</a:t>
            </a:r>
          </a:p>
          <a:p>
            <a:pPr marL="457200" lvl="1" indent="0" eaLnBrk="1" hangingPunct="1">
              <a:lnSpc>
                <a:spcPct val="90000"/>
              </a:lnSpc>
              <a:buClr>
                <a:srgbClr val="CC3300"/>
              </a:buClr>
              <a:buNone/>
            </a:pPr>
            <a:r>
              <a:rPr lang="cs-CZ" altLang="cs-CZ" sz="2000" b="1" u="sng" smtClean="0"/>
              <a:t>http://www.nkp.cz/o-knihovne/odborne-cinnosti/zpracovani-fondu/katalogizacni-politika/pritisky-podle-rda</a:t>
            </a:r>
          </a:p>
          <a:p>
            <a:pPr eaLnBrk="1" hangingPunct="1">
              <a:lnSpc>
                <a:spcPct val="9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endParaRPr lang="cs-CZ" altLang="cs-CZ" sz="2400" b="1"/>
          </a:p>
        </p:txBody>
      </p:sp>
    </p:spTree>
    <p:extLst>
      <p:ext uri="{BB962C8B-B14F-4D97-AF65-F5344CB8AC3E}">
        <p14:creationId xmlns:p14="http://schemas.microsoft.com/office/powerpoint/2010/main" val="40936523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42315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X00   Osoby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79388" y="2492375"/>
            <a:ext cx="8785225" cy="3673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3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100 Hlavní záhlaví (NO)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3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700 Vedlejší záhlaví (O)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-------------------------------------------------------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3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600   Vedlejší věcné záhlaví – osobní  jméno (O)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3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800   Vedlejší záhlaví pro edici – osobní jméno (O)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548680"/>
            <a:ext cx="8785225" cy="2016224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Osobní jméno jako hlavní záhlaví (pole 100)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288" y="2708275"/>
            <a:ext cx="8424862" cy="34575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Char char="-"/>
              <a:defRPr/>
            </a:pP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osoba s hlavní odpovědností za vytvoření díla</a:t>
            </a:r>
          </a:p>
          <a:p>
            <a:pPr eaLnBrk="1" hangingPunct="1">
              <a:buFontTx/>
              <a:buChar char="-"/>
              <a:defRPr/>
            </a:pP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první z osob s hlavní odpovědností za vytvoření díla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99592" y="404813"/>
            <a:ext cx="7787208" cy="2736155"/>
          </a:xfrm>
        </p:spPr>
        <p:txBody>
          <a:bodyPr/>
          <a:lstStyle/>
          <a:p>
            <a:pPr eaLnBrk="1" hangingPunct="1"/>
            <a:r>
              <a:rPr lang="cs-CZ" altLang="cs-CZ" b="1" smtClean="0">
                <a:latin typeface="Bookman Old Style" panose="02050604050505020204" pitchFamily="18" charset="0"/>
              </a:rPr>
              <a:t>1 hlavní autor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3429000"/>
            <a:ext cx="8496498" cy="31686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smtClean="0">
                <a:solidFill>
                  <a:srgbClr val="0000FF"/>
                </a:solidFill>
              </a:rPr>
              <a:t>100 1#  $a Seifert, Jaroslav, $d 1901-1986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smtClean="0">
                <a:solidFill>
                  <a:srgbClr val="0000FF"/>
                </a:solidFill>
              </a:rPr>
              <a:t>		    $7 jk01110657 $4 aut</a:t>
            </a:r>
            <a:r>
              <a:rPr lang="cs-CZ" altLang="cs-CZ" sz="2800" smtClean="0">
                <a:solidFill>
                  <a:srgbClr val="FF99FF"/>
                </a:solidFill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smtClean="0">
                <a:solidFill>
                  <a:srgbClr val="000000"/>
                </a:solidFill>
              </a:rPr>
              <a:t>245 10 $a Větvičky jívy : $b lyrická poezie /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smtClean="0">
                <a:solidFill>
                  <a:srgbClr val="000000"/>
                </a:solidFill>
              </a:rPr>
              <a:t>		   $c</a:t>
            </a:r>
            <a:r>
              <a:rPr lang="cs-CZ" altLang="cs-CZ" sz="2800" smtClean="0">
                <a:solidFill>
                  <a:schemeClr val="tx2"/>
                </a:solidFill>
              </a:rPr>
              <a:t> </a:t>
            </a:r>
            <a:r>
              <a:rPr lang="cs-CZ" altLang="cs-CZ" sz="2800" smtClean="0">
                <a:solidFill>
                  <a:srgbClr val="9900FF"/>
                </a:solidFill>
              </a:rPr>
              <a:t>Jaroslav Seifert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04813"/>
            <a:ext cx="8229600" cy="1584325"/>
          </a:xfrm>
        </p:spPr>
        <p:txBody>
          <a:bodyPr/>
          <a:lstStyle/>
          <a:p>
            <a:pPr eaLnBrk="1" hangingPunct="1"/>
            <a:r>
              <a:rPr lang="cs-CZ" altLang="cs-CZ" b="1" smtClean="0">
                <a:latin typeface="Bookman Old Style" panose="02050604050505020204" pitchFamily="18" charset="0"/>
              </a:rPr>
              <a:t>1 hlavní autor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950" y="2349500"/>
            <a:ext cx="8928100" cy="42481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smtClean="0">
                <a:solidFill>
                  <a:srgbClr val="0000FF"/>
                </a:solidFill>
              </a:rPr>
              <a:t>100 1#  $a Seifert, Jaroslav, $d 1901-1986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smtClean="0">
                <a:solidFill>
                  <a:srgbClr val="0000FF"/>
                </a:solidFill>
              </a:rPr>
              <a:t>		    $7 jk01110657 $4 aut</a:t>
            </a:r>
            <a:r>
              <a:rPr lang="cs-CZ" altLang="cs-CZ" sz="2800" smtClean="0">
                <a:solidFill>
                  <a:srgbClr val="FF99FF"/>
                </a:solidFill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smtClean="0">
                <a:solidFill>
                  <a:srgbClr val="000000"/>
                </a:solidFill>
              </a:rPr>
              <a:t>245 10 $a Větvičky jívy : $b lyrická poezie /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smtClean="0">
                <a:solidFill>
                  <a:srgbClr val="000000"/>
                </a:solidFill>
              </a:rPr>
              <a:t>		   $c</a:t>
            </a:r>
            <a:r>
              <a:rPr lang="cs-CZ" altLang="cs-CZ" sz="2800" smtClean="0">
                <a:solidFill>
                  <a:schemeClr val="tx2"/>
                </a:solidFill>
              </a:rPr>
              <a:t> </a:t>
            </a:r>
            <a:r>
              <a:rPr lang="cs-CZ" altLang="cs-CZ" sz="2800" smtClean="0">
                <a:solidFill>
                  <a:srgbClr val="9900FF"/>
                </a:solidFill>
              </a:rPr>
              <a:t>Jaroslav Seifert  ; ilustroval Ota Janeček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smtClean="0">
                <a:solidFill>
                  <a:srgbClr val="0000FF"/>
                </a:solidFill>
              </a:rPr>
              <a:t>700 1# $a Janeček, Ota, $d 1919-1996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smtClean="0">
                <a:solidFill>
                  <a:srgbClr val="0000FF"/>
                </a:solidFill>
              </a:rPr>
              <a:t>		     $7 jk01050921 $4 ill</a:t>
            </a:r>
          </a:p>
        </p:txBody>
      </p:sp>
    </p:spTree>
    <p:extLst>
      <p:ext uri="{BB962C8B-B14F-4D97-AF65-F5344CB8AC3E}">
        <p14:creationId xmlns:p14="http://schemas.microsoft.com/office/powerpoint/2010/main" val="267559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92150"/>
            <a:ext cx="8229600" cy="1584325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Bez hlavního autora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3213100"/>
            <a:ext cx="8785225" cy="27368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500" smtClean="0">
                <a:solidFill>
                  <a:srgbClr val="000000"/>
                </a:solidFill>
              </a:rPr>
              <a:t>245 00 $a Česká poezie / $c</a:t>
            </a:r>
            <a:r>
              <a:rPr lang="cs-CZ" altLang="cs-CZ" sz="3500" smtClean="0">
                <a:solidFill>
                  <a:schemeClr val="tx2"/>
                </a:solidFill>
              </a:rPr>
              <a:t> </a:t>
            </a:r>
            <a:r>
              <a:rPr lang="cs-CZ" altLang="cs-CZ" sz="3500" smtClean="0">
                <a:solidFill>
                  <a:srgbClr val="9900FF"/>
                </a:solidFill>
              </a:rPr>
              <a:t>ilustroval		    Ota Janeček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500" smtClean="0">
                <a:solidFill>
                  <a:srgbClr val="0000FF"/>
                </a:solidFill>
              </a:rPr>
              <a:t>700 1# $a Janeček, Ota, $d 1919-1996 		     $7 jk01050921 $4 ill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04813"/>
            <a:ext cx="8229600" cy="1714500"/>
          </a:xfrm>
        </p:spPr>
        <p:txBody>
          <a:bodyPr/>
          <a:lstStyle/>
          <a:p>
            <a:pPr eaLnBrk="1" hangingPunct="1"/>
            <a:r>
              <a:rPr lang="cs-CZ" altLang="cs-CZ" b="1" smtClean="0">
                <a:latin typeface="Bookman Old Style" panose="02050604050505020204" pitchFamily="18" charset="0"/>
              </a:rPr>
              <a:t>Několik hlavních autorů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708275"/>
            <a:ext cx="8229600" cy="38893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>
                <a:solidFill>
                  <a:srgbClr val="0000FF"/>
                </a:solidFill>
              </a:rPr>
              <a:t>100 1# $a Mrštík, Alois, $d 1861-1925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>
                <a:solidFill>
                  <a:srgbClr val="000000"/>
                </a:solidFill>
              </a:rPr>
              <a:t>245 10 $a Maryša /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>
                <a:solidFill>
                  <a:srgbClr val="000000"/>
                </a:solidFill>
              </a:rPr>
              <a:t>		    $c</a:t>
            </a:r>
            <a:r>
              <a:rPr lang="cs-CZ" altLang="cs-CZ" smtClean="0"/>
              <a:t> </a:t>
            </a:r>
            <a:r>
              <a:rPr lang="cs-CZ" altLang="cs-CZ" smtClean="0">
                <a:solidFill>
                  <a:srgbClr val="9900FF"/>
                </a:solidFill>
              </a:rPr>
              <a:t>A. a V. Mrštíkové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>
                <a:solidFill>
                  <a:srgbClr val="0000FF"/>
                </a:solidFill>
              </a:rPr>
              <a:t>700 1# $a Mrštík, Vilém, $d 1863-1912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74638"/>
            <a:ext cx="8291512" cy="1425575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Několik hlavních autorů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700213"/>
            <a:ext cx="8569325" cy="482441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000" smtClean="0"/>
              <a:t>100 1</a:t>
            </a:r>
            <a:r>
              <a:rPr lang="en-US" altLang="cs-CZ" sz="3000" smtClean="0"/>
              <a:t>#</a:t>
            </a:r>
            <a:r>
              <a:rPr lang="cs-CZ" altLang="cs-CZ" sz="3000" smtClean="0"/>
              <a:t> $a Novák, František, $d 1944-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000" smtClean="0"/>
              <a:t>	         $4 aut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000" smtClean="0"/>
              <a:t>245 10 $aVlastivěda / $c František Novák,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000" smtClean="0"/>
              <a:t>	         Hana Černá, Pavel Zelenka, Miloš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000" smtClean="0"/>
              <a:t>		    Šťastný, Jitka Adamová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000" smtClean="0"/>
              <a:t>700 1# $a Černá, Hana $4 aut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000" smtClean="0"/>
              <a:t>700 1</a:t>
            </a:r>
            <a:r>
              <a:rPr lang="en-US" altLang="cs-CZ" sz="3000" smtClean="0"/>
              <a:t># $a</a:t>
            </a:r>
            <a:r>
              <a:rPr lang="cs-CZ" altLang="cs-CZ" sz="3000" smtClean="0"/>
              <a:t> Z</a:t>
            </a:r>
            <a:r>
              <a:rPr lang="en-US" altLang="cs-CZ" sz="3000" smtClean="0"/>
              <a:t>elenka, Pavel</a:t>
            </a:r>
            <a:r>
              <a:rPr lang="cs-CZ" altLang="cs-CZ" sz="3000" smtClean="0"/>
              <a:t>, $d 1958- $4 aut</a:t>
            </a:r>
            <a:endParaRPr lang="en-US" altLang="cs-CZ" sz="30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cs-CZ" sz="3000" smtClean="0"/>
              <a:t>700 1#</a:t>
            </a:r>
            <a:r>
              <a:rPr lang="cs-CZ" altLang="cs-CZ" sz="3000" smtClean="0"/>
              <a:t> $a Šťastný, Miloš, $d 1963- $4 aut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000" smtClean="0"/>
              <a:t>700 1# $a Adamová, Jitka, $d 1950- $4 aut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63513"/>
          </a:xfrm>
        </p:spPr>
        <p:txBody>
          <a:bodyPr/>
          <a:lstStyle/>
          <a:p>
            <a:pPr eaLnBrk="1" hangingPunct="1"/>
            <a:endParaRPr lang="cs-CZ" altLang="cs-CZ" sz="40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65400"/>
            <a:ext cx="8229600" cy="3302000"/>
          </a:xfrm>
        </p:spPr>
        <p:txBody>
          <a:bodyPr/>
          <a:lstStyle/>
          <a:p>
            <a:pPr eaLnBrk="1" hangingPunct="1"/>
            <a:r>
              <a:rPr lang="cs-CZ" altLang="cs-CZ" smtClean="0"/>
              <a:t>RDA: authorized access point</a:t>
            </a:r>
          </a:p>
          <a:p>
            <a:pPr lvl="3" eaLnBrk="1" hangingPunct="1">
              <a:buFont typeface="Wingdings" panose="05000000000000000000" pitchFamily="2" charset="2"/>
              <a:buNone/>
            </a:pPr>
            <a:r>
              <a:rPr lang="cs-CZ" altLang="cs-CZ" sz="3200" smtClean="0"/>
              <a:t>(autorizovaný selekční údaj)</a:t>
            </a:r>
          </a:p>
          <a:p>
            <a:pPr lvl="3" eaLnBrk="1" hangingPunct="1">
              <a:buFont typeface="Wingdings" panose="05000000000000000000" pitchFamily="2" charset="2"/>
              <a:buNone/>
            </a:pPr>
            <a:endParaRPr lang="cs-CZ" altLang="cs-CZ" sz="3200" smtClean="0"/>
          </a:p>
          <a:p>
            <a:pPr eaLnBrk="1" hangingPunct="1"/>
            <a:r>
              <a:rPr lang="cs-CZ" altLang="cs-CZ" smtClean="0"/>
              <a:t>MARC 21: záhlaví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 idx="4294967295"/>
          </p:nvPr>
        </p:nvSpPr>
        <p:spPr>
          <a:xfrm>
            <a:off x="539750" y="404813"/>
            <a:ext cx="8147050" cy="1584325"/>
          </a:xfrm>
        </p:spPr>
        <p:txBody>
          <a:bodyPr/>
          <a:lstStyle/>
          <a:p>
            <a:pPr eaLnBrk="1" hangingPunct="1"/>
            <a:r>
              <a:rPr lang="cs-CZ" altLang="cs-CZ" sz="4000" smtClean="0">
                <a:solidFill>
                  <a:srgbClr val="C00000"/>
                </a:solidFill>
              </a:rPr>
              <a:t>Schválená národní interpretace  </a:t>
            </a:r>
            <a:r>
              <a:rPr lang="cs-CZ" altLang="cs-CZ" sz="3000" smtClean="0"/>
              <a:t>(zkráceno - podrobně viz bibliografický popis, pole 245)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2133600"/>
            <a:ext cx="8713788" cy="4391025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Calibri" panose="020F0502020204030204" pitchFamily="34" charset="0"/>
              <a:buAutoNum type="arabicPeriod"/>
            </a:pPr>
            <a:r>
              <a:rPr lang="cs-CZ" altLang="cs-CZ" sz="2200" smtClean="0"/>
              <a:t>všichni autoři uvedení na titulní stránce do pole 245 a polí 100/700; první z hlavních autorů vždy v poli 100</a:t>
            </a:r>
          </a:p>
          <a:p>
            <a:pPr marL="457200" indent="-457200" eaLnBrk="1" hangingPunct="1">
              <a:lnSpc>
                <a:spcPct val="90000"/>
              </a:lnSpc>
              <a:buFont typeface="Calibri" panose="020F0502020204030204" pitchFamily="34" charset="0"/>
              <a:buAutoNum type="arabicPeriod"/>
            </a:pPr>
            <a:r>
              <a:rPr lang="cs-CZ" altLang="cs-CZ" sz="2200" smtClean="0"/>
              <a:t>jsou-li na titulní stránce uvedeni pouze nepřímí autoři (např. editor), zapíšeme je do 245 a 700 a přímé autory již nedohledáváme</a:t>
            </a:r>
          </a:p>
          <a:p>
            <a:pPr marL="457200" indent="-457200" eaLnBrk="1" hangingPunct="1">
              <a:lnSpc>
                <a:spcPct val="90000"/>
              </a:lnSpc>
              <a:buFont typeface="Calibri" panose="020F0502020204030204" pitchFamily="34" charset="0"/>
              <a:buAutoNum type="arabicPeriod"/>
            </a:pPr>
            <a:r>
              <a:rPr lang="cs-CZ" altLang="cs-CZ" sz="2200" smtClean="0"/>
              <a:t>není-li na titulní stránce uveden žádný údaj o odpovědnosti, dohledáváme PŘÍMÉ (hlavní) autory v dalších pramenech popisu v tomto pořadí: obálka knihy, hlavička, rub titulní stránky, tiráž; pokud v některém prameni údaje najdeme, nehledáme už v dalším v pořadí; zapíšeme je do polí 245 a 100/700</a:t>
            </a:r>
          </a:p>
          <a:p>
            <a:pPr marL="457200" indent="-457200" eaLnBrk="1" hangingPunct="1">
              <a:lnSpc>
                <a:spcPct val="90000"/>
              </a:lnSpc>
              <a:buFont typeface="Calibri" panose="020F0502020204030204" pitchFamily="34" charset="0"/>
              <a:buAutoNum type="arabicPeriod"/>
            </a:pPr>
            <a:r>
              <a:rPr lang="cs-CZ" altLang="cs-CZ" sz="2200" smtClean="0"/>
              <a:t>překladatelé hlavního obsahu díla a ilustrátoři (fotografové) s významným autorským podílem: nejsou-li uvedeni na titulní stránce, dohledáme je obdobně jako v bodu 3 a zapíšeme do polí 245 a 700</a:t>
            </a:r>
          </a:p>
        </p:txBody>
      </p:sp>
      <p:pic>
        <p:nvPicPr>
          <p:cNvPr id="29700" name="Obrázek 3" descr="logo NK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463" y="6381750"/>
            <a:ext cx="4762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685800" y="404813"/>
            <a:ext cx="7772400" cy="1347787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Pseudonymy, jiné podoby jména autora atd.</a:t>
            </a:r>
          </a:p>
        </p:txBody>
      </p:sp>
      <p:sp>
        <p:nvSpPr>
          <p:cNvPr id="63283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323850" y="1981200"/>
            <a:ext cx="8424614" cy="44719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cs-CZ" altLang="cs-CZ" sz="2800" dirty="0" smtClean="0">
                <a:solidFill>
                  <a:srgbClr val="002060"/>
                </a:solidFill>
                <a:cs typeface="Arabic Typesetting" panose="03020402040406030203" pitchFamily="66" charset="-78"/>
              </a:rPr>
              <a:t>Pozor!</a:t>
            </a:r>
          </a:p>
          <a:p>
            <a:pPr marL="0" indent="0" eaLnBrk="1" hangingPunct="1">
              <a:buNone/>
              <a:defRPr/>
            </a:pPr>
            <a:endParaRPr lang="cs-CZ" altLang="cs-CZ" sz="2800" dirty="0">
              <a:solidFill>
                <a:srgbClr val="002060"/>
              </a:solidFill>
              <a:cs typeface="Arabic Typesetting" panose="03020402040406030203" pitchFamily="66" charset="-78"/>
            </a:endParaRPr>
          </a:p>
          <a:p>
            <a:pPr marL="0" indent="0" eaLnBrk="1" hangingPunct="1">
              <a:buNone/>
              <a:defRPr/>
            </a:pPr>
            <a:r>
              <a:rPr lang="cs-CZ" altLang="cs-CZ" sz="2800" dirty="0" smtClean="0">
                <a:solidFill>
                  <a:srgbClr val="002060"/>
                </a:solidFill>
                <a:cs typeface="Arabic Typesetting" panose="03020402040406030203" pitchFamily="66" charset="-78"/>
              </a:rPr>
              <a:t>V  BIBLIOGRAFICKÉM ZÁZNAMU SMÍ BÝT </a:t>
            </a:r>
            <a:r>
              <a:rPr lang="cs-CZ" altLang="cs-CZ" sz="2800" smtClean="0">
                <a:solidFill>
                  <a:srgbClr val="002060"/>
                </a:solidFill>
                <a:cs typeface="Arabic Typesetting" panose="03020402040406030203" pitchFamily="66" charset="-78"/>
              </a:rPr>
              <a:t>JEDNA OSOBA (jako samostatný selekční údaj) </a:t>
            </a:r>
            <a:r>
              <a:rPr lang="cs-CZ" altLang="cs-CZ" sz="2800" dirty="0" smtClean="0">
                <a:solidFill>
                  <a:srgbClr val="002060"/>
                </a:solidFill>
                <a:cs typeface="Arabic Typesetting" panose="03020402040406030203" pitchFamily="66" charset="-78"/>
              </a:rPr>
              <a:t>UVEDENA POUZE </a:t>
            </a:r>
            <a:r>
              <a:rPr lang="cs-CZ" altLang="cs-CZ" sz="2800" smtClean="0">
                <a:solidFill>
                  <a:srgbClr val="002060"/>
                </a:solidFill>
                <a:cs typeface="Arabic Typesetting" panose="03020402040406030203" pitchFamily="66" charset="-78"/>
              </a:rPr>
              <a:t>1x !!!</a:t>
            </a:r>
          </a:p>
          <a:p>
            <a:pPr marL="0" indent="0" eaLnBrk="1" hangingPunct="1">
              <a:buNone/>
              <a:defRPr/>
            </a:pPr>
            <a:endParaRPr lang="cs-CZ" altLang="cs-CZ" sz="2800" dirty="0">
              <a:solidFill>
                <a:srgbClr val="002060"/>
              </a:solidFill>
              <a:cs typeface="Arabic Typesetting" panose="03020402040406030203" pitchFamily="66" charset="-78"/>
            </a:endParaRPr>
          </a:p>
          <a:p>
            <a:pPr marL="0" indent="0" eaLnBrk="1" hangingPunct="1">
              <a:buNone/>
              <a:defRPr/>
            </a:pPr>
            <a:r>
              <a:rPr lang="cs-CZ" altLang="cs-CZ" sz="2800" dirty="0" smtClean="0">
                <a:solidFill>
                  <a:srgbClr val="002060"/>
                </a:solidFill>
                <a:cs typeface="Arabic Typesetting" panose="03020402040406030203" pitchFamily="66" charset="-78"/>
              </a:rPr>
              <a:t>Chceme-li, aby bylo možno vyhledávat i pod jinou variantou jména, řešíme to prostřednictvím autoritního záznamu !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685800" y="404813"/>
            <a:ext cx="7772400" cy="1347787"/>
          </a:xfrm>
        </p:spPr>
        <p:txBody>
          <a:bodyPr/>
          <a:lstStyle/>
          <a:p>
            <a:pPr eaLnBrk="1" hangingPunct="1"/>
            <a:r>
              <a:rPr lang="cs-CZ" altLang="cs-CZ" b="1"/>
              <a:t>Pseudonymy, jiné podoby jména autora atd.</a:t>
            </a:r>
            <a:endParaRPr lang="cs-CZ" altLang="cs-CZ" b="1" smtClean="0"/>
          </a:p>
        </p:txBody>
      </p:sp>
      <p:sp>
        <p:nvSpPr>
          <p:cNvPr id="63283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251520" y="2132856"/>
            <a:ext cx="8784976" cy="4320332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altLang="cs-CZ" sz="2400">
                <a:solidFill>
                  <a:srgbClr val="002060"/>
                </a:solidFill>
                <a:cs typeface="Arabic Typesetting" panose="03020402040406030203" pitchFamily="66" charset="-78"/>
              </a:rPr>
              <a:t>100 1# $a </a:t>
            </a:r>
            <a:r>
              <a:rPr lang="cs-CZ" altLang="cs-CZ" sz="2400" smtClean="0">
                <a:solidFill>
                  <a:srgbClr val="002060"/>
                </a:solidFill>
                <a:cs typeface="Arabic Typesetting" panose="03020402040406030203" pitchFamily="66" charset="-78"/>
              </a:rPr>
              <a:t>Tolstoj, </a:t>
            </a:r>
            <a:r>
              <a:rPr lang="cs-CZ" altLang="cs-CZ" sz="2400">
                <a:solidFill>
                  <a:srgbClr val="002060"/>
                </a:solidFill>
                <a:cs typeface="Arabic Typesetting" panose="03020402040406030203" pitchFamily="66" charset="-78"/>
              </a:rPr>
              <a:t>Lev Nikolajevič</a:t>
            </a:r>
            <a:r>
              <a:rPr lang="cs-CZ" altLang="cs-CZ" sz="2400" smtClean="0">
                <a:solidFill>
                  <a:srgbClr val="002060"/>
                </a:solidFill>
                <a:cs typeface="Arabic Typesetting" panose="03020402040406030203" pitchFamily="66" charset="-78"/>
              </a:rPr>
              <a:t>,</a:t>
            </a:r>
          </a:p>
          <a:p>
            <a:pPr marL="0" indent="0" eaLnBrk="1" hangingPunct="1">
              <a:buNone/>
              <a:defRPr/>
            </a:pPr>
            <a:r>
              <a:rPr lang="cs-CZ" altLang="cs-CZ" sz="2400">
                <a:solidFill>
                  <a:srgbClr val="002060"/>
                </a:solidFill>
                <a:cs typeface="Arabic Typesetting" panose="03020402040406030203" pitchFamily="66" charset="-78"/>
              </a:rPr>
              <a:t>	</a:t>
            </a:r>
            <a:r>
              <a:rPr lang="cs-CZ" altLang="cs-CZ" sz="2400" smtClean="0">
                <a:solidFill>
                  <a:srgbClr val="002060"/>
                </a:solidFill>
                <a:cs typeface="Arabic Typesetting" panose="03020402040406030203" pitchFamily="66" charset="-78"/>
              </a:rPr>
              <a:t>   $d 1828-1910</a:t>
            </a:r>
          </a:p>
          <a:p>
            <a:pPr marL="0" indent="0" eaLnBrk="1" hangingPunct="1">
              <a:buNone/>
              <a:defRPr/>
            </a:pPr>
            <a:r>
              <a:rPr lang="cs-CZ" altLang="cs-CZ" sz="2400">
                <a:solidFill>
                  <a:srgbClr val="002060"/>
                </a:solidFill>
                <a:cs typeface="Arabic Typesetting" panose="03020402040406030203" pitchFamily="66" charset="-78"/>
              </a:rPr>
              <a:t>	 </a:t>
            </a:r>
            <a:r>
              <a:rPr lang="cs-CZ" altLang="cs-CZ" sz="2400" smtClean="0">
                <a:solidFill>
                  <a:srgbClr val="002060"/>
                </a:solidFill>
                <a:cs typeface="Arabic Typesetting" panose="03020402040406030203" pitchFamily="66" charset="-78"/>
              </a:rPr>
              <a:t>  $7 jn19981002230</a:t>
            </a:r>
          </a:p>
          <a:p>
            <a:pPr marL="0" indent="0" eaLnBrk="1" hangingPunct="1">
              <a:buNone/>
              <a:defRPr/>
            </a:pPr>
            <a:r>
              <a:rPr lang="cs-CZ" altLang="cs-CZ" sz="2400" smtClean="0">
                <a:solidFill>
                  <a:srgbClr val="002060"/>
                </a:solidFill>
                <a:cs typeface="Arabic Typesetting" panose="03020402040406030203" pitchFamily="66" charset="-78"/>
              </a:rPr>
              <a:t>	   $4aut</a:t>
            </a:r>
          </a:p>
          <a:p>
            <a:pPr marL="0" indent="0" eaLnBrk="1" hangingPunct="1">
              <a:buNone/>
              <a:defRPr/>
            </a:pPr>
            <a:r>
              <a:rPr lang="cs-CZ" altLang="cs-CZ" sz="2400" smtClean="0">
                <a:solidFill>
                  <a:srgbClr val="002060"/>
                </a:solidFill>
                <a:cs typeface="Arabic Typesetting" panose="03020402040406030203" pitchFamily="66" charset="-78"/>
              </a:rPr>
              <a:t>245 10  $a War and peace /</a:t>
            </a:r>
          </a:p>
          <a:p>
            <a:pPr marL="0" indent="0" eaLnBrk="1" hangingPunct="1">
              <a:buNone/>
              <a:defRPr/>
            </a:pPr>
            <a:r>
              <a:rPr lang="cs-CZ" altLang="cs-CZ" sz="2400">
                <a:solidFill>
                  <a:srgbClr val="002060"/>
                </a:solidFill>
                <a:cs typeface="Arabic Typesetting" panose="03020402040406030203" pitchFamily="66" charset="-78"/>
              </a:rPr>
              <a:t>	</a:t>
            </a:r>
            <a:r>
              <a:rPr lang="cs-CZ" altLang="cs-CZ" sz="2400" smtClean="0">
                <a:solidFill>
                  <a:srgbClr val="002060"/>
                </a:solidFill>
                <a:cs typeface="Arabic Typesetting" panose="03020402040406030203" pitchFamily="66" charset="-78"/>
              </a:rPr>
              <a:t>   $c Leo Tolstoy ; with an introduction by Peter Smith</a:t>
            </a:r>
            <a:endParaRPr lang="cs-CZ" altLang="cs-CZ" sz="2400">
              <a:solidFill>
                <a:srgbClr val="002060"/>
              </a:solidFill>
              <a:cs typeface="Arabic Typesetting" panose="03020402040406030203" pitchFamily="66" charset="-78"/>
            </a:endParaRPr>
          </a:p>
          <a:p>
            <a:pPr marL="0" indent="0" eaLnBrk="1" hangingPunct="1">
              <a:buNone/>
              <a:defRPr/>
            </a:pPr>
            <a:r>
              <a:rPr lang="cs-CZ" altLang="cs-CZ" sz="2400" smtClean="0">
                <a:solidFill>
                  <a:srgbClr val="002060"/>
                </a:solidFill>
                <a:cs typeface="Arabic Typesetting" panose="03020402040406030203" pitchFamily="66" charset="-78"/>
              </a:rPr>
              <a:t>700 1# $a Smith, Peter,</a:t>
            </a:r>
          </a:p>
          <a:p>
            <a:pPr marL="0" indent="0" eaLnBrk="1" hangingPunct="1">
              <a:buNone/>
              <a:defRPr/>
            </a:pPr>
            <a:r>
              <a:rPr lang="cs-CZ" altLang="cs-CZ" sz="2400">
                <a:solidFill>
                  <a:srgbClr val="002060"/>
                </a:solidFill>
                <a:cs typeface="Arabic Typesetting" panose="03020402040406030203" pitchFamily="66" charset="-78"/>
              </a:rPr>
              <a:t>	</a:t>
            </a:r>
            <a:r>
              <a:rPr lang="cs-CZ" altLang="cs-CZ" sz="2400" smtClean="0">
                <a:solidFill>
                  <a:srgbClr val="002060"/>
                </a:solidFill>
                <a:cs typeface="Arabic Typesetting" panose="03020402040406030203" pitchFamily="66" charset="-78"/>
              </a:rPr>
              <a:t>   $d 1970-</a:t>
            </a:r>
          </a:p>
          <a:p>
            <a:pPr marL="0" indent="0" eaLnBrk="1" hangingPunct="1">
              <a:buNone/>
              <a:defRPr/>
            </a:pPr>
            <a:r>
              <a:rPr lang="cs-CZ" altLang="cs-CZ" sz="2400">
                <a:solidFill>
                  <a:srgbClr val="002060"/>
                </a:solidFill>
                <a:cs typeface="Arabic Typesetting" panose="03020402040406030203" pitchFamily="66" charset="-78"/>
              </a:rPr>
              <a:t>	 </a:t>
            </a:r>
            <a:r>
              <a:rPr lang="cs-CZ" altLang="cs-CZ" sz="2400" smtClean="0">
                <a:solidFill>
                  <a:srgbClr val="002060"/>
                </a:solidFill>
                <a:cs typeface="Arabic Typesetting" panose="03020402040406030203" pitchFamily="66" charset="-78"/>
              </a:rPr>
              <a:t>  $4 aui</a:t>
            </a:r>
            <a:endParaRPr lang="cs-CZ" altLang="cs-CZ" sz="2400" dirty="0" smtClean="0">
              <a:solidFill>
                <a:srgbClr val="002060"/>
              </a:solidFill>
              <a:cs typeface="Arabic Typesetting" panose="03020402040406030203" pitchFamily="66" charset="-78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47063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404813"/>
            <a:ext cx="8208962" cy="15843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Pole 100, 700 </a:t>
            </a:r>
            <a:r>
              <a:rPr lang="cs-CZ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(+ 600, 800)</a:t>
            </a:r>
            <a:r>
              <a:rPr lang="cs-CZ" altLang="cs-CZ" sz="4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altLang="cs-CZ" sz="48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4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INDIKÁTORY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288" y="2276475"/>
            <a:ext cx="8229600" cy="43926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První indikátor</a:t>
            </a:r>
            <a:r>
              <a:rPr lang="cs-CZ" altLang="cs-CZ" sz="280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altLang="cs-CZ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(indikátor formy jména)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cs-CZ" altLang="cs-CZ" sz="2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0	jméno se uvádí pod rodným/křestním jménem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1	jméno se uvádí pod příjmením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3	jméno rodiny (rodu)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6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Druhý indikátor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cs-CZ" altLang="cs-CZ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100   nedefinován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700   typ vedlejšího záhlaví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(záhlaví jméno/název)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404813"/>
            <a:ext cx="7931150" cy="13684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PODPOLE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288" y="1916113"/>
            <a:ext cx="8569325" cy="47529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$a Osobní jméno (NO)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300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$q Rozpis iniciál rodného/křestního jména</a:t>
            </a: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cs-CZ" altLang="cs-CZ" sz="280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(NO)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$b Římské číslice (NO)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$c Doplňky ke jménu jiné než data (O)</a:t>
            </a:r>
            <a:endParaRPr lang="en-US" altLang="cs-CZ" smtClean="0"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$d Data související se jménem (NO)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$4 Kód role (O)</a:t>
            </a:r>
            <a:endParaRPr lang="cs-CZ" altLang="cs-CZ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$7 Číslo záznamu národní autority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15888"/>
            <a:ext cx="8520112" cy="194468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Indikátor 1:</a:t>
            </a:r>
            <a:b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jméno obsahuje příjmení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23850" y="2781300"/>
            <a:ext cx="8204200" cy="3671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cs-CZ" altLang="cs-CZ" sz="2800" i="1" u="sng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	 700 1# $a Čapek, Karel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2800" i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	 700 1# $a Goethe, Johann Wolfg</a:t>
            </a:r>
            <a:r>
              <a:rPr lang="cs-CZ" altLang="cs-CZ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ang von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2800" i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	 </a:t>
            </a:r>
            <a:r>
              <a:rPr lang="cs-CZ" altLang="cs-CZ" sz="2800" i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700 1</a:t>
            </a:r>
            <a:r>
              <a:rPr lang="de-DE" altLang="cs-CZ" sz="2800" i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# $a</a:t>
            </a:r>
            <a:r>
              <a:rPr lang="cs-CZ" altLang="cs-CZ" sz="2800" i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de-DE" altLang="cs-CZ" sz="2800" i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Fialová-Fürstová, </a:t>
            </a:r>
            <a:r>
              <a:rPr lang="cs-CZ" altLang="cs-CZ" sz="2800" i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I</a:t>
            </a:r>
            <a:r>
              <a:rPr lang="de-DE" altLang="cs-CZ" sz="2800" i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ngeborg,</a:t>
            </a:r>
            <a:r>
              <a:rPr lang="cs-CZ" altLang="cs-CZ" sz="2800" i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   	    	</a:t>
            </a:r>
            <a:endParaRPr lang="cs-CZ" altLang="cs-CZ" sz="2800" i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950" y="333375"/>
            <a:ext cx="9036050" cy="20161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Indikátor 0 </a:t>
            </a:r>
            <a:b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(pouze křestní/rodné jméno)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2276873"/>
            <a:ext cx="8204200" cy="417631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antičtí autoři, středověká jména, svatí, panovníci 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fráze, iniciály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jazyky nepoužívající příjmení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100 0# $a Aristotelés</a:t>
            </a:r>
          </a:p>
          <a:p>
            <a:pPr eaLnBrk="1" hangingPunct="1">
              <a:buNone/>
              <a:defRPr/>
            </a:pPr>
            <a:r>
              <a:rPr lang="cs-CZ" altLang="cs-CZ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700 </a:t>
            </a:r>
            <a:r>
              <a:rPr lang="cs-CZ" altLang="cs-CZ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0# $a Calamity Jane</a:t>
            </a:r>
          </a:p>
          <a:p>
            <a:pPr eaLnBrk="1" hangingPunct="1">
              <a:buNone/>
              <a:defRPr/>
            </a:pPr>
            <a:r>
              <a:rPr lang="fi-FI" altLang="cs-CZ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100 </a:t>
            </a:r>
            <a:r>
              <a:rPr lang="cs-CZ" altLang="cs-CZ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0#</a:t>
            </a:r>
            <a:r>
              <a:rPr lang="fi-FI" altLang="cs-CZ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 $a</a:t>
            </a:r>
            <a:r>
              <a:rPr lang="cs-CZ" altLang="cs-CZ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i-FI" altLang="cs-CZ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A. B.</a:t>
            </a:r>
            <a:r>
              <a:rPr lang="cs-CZ" altLang="cs-CZ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fr-FR" altLang="cs-CZ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100</a:t>
            </a:r>
            <a:r>
              <a:rPr lang="cs-CZ" altLang="cs-CZ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r-FR" altLang="cs-CZ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cs-CZ" altLang="cs-CZ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#</a:t>
            </a:r>
            <a:r>
              <a:rPr lang="fr-FR" altLang="cs-CZ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 $a</a:t>
            </a:r>
            <a:r>
              <a:rPr lang="cs-CZ" altLang="cs-CZ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r-FR" altLang="cs-CZ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Arngrímur </a:t>
            </a:r>
            <a:r>
              <a:rPr lang="fr-FR" altLang="cs-CZ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Sigurđsson</a:t>
            </a:r>
            <a:endParaRPr lang="cs-CZ" altLang="cs-CZ" sz="2800" i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620713"/>
            <a:ext cx="7931150" cy="15843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Indikátor 3</a:t>
            </a:r>
            <a:b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jméno rodiny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5800" y="3184525"/>
            <a:ext cx="7772400" cy="29114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cs-CZ" sz="4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100 3# $a</a:t>
            </a:r>
            <a:r>
              <a:rPr lang="cs-CZ" altLang="cs-CZ" sz="4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Mánesovi (rodina) 		      </a:t>
            </a:r>
            <a:r>
              <a:rPr lang="en-US" altLang="cs-CZ" sz="4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$4</a:t>
            </a:r>
            <a:r>
              <a:rPr lang="cs-CZ" altLang="cs-CZ" sz="4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cs-CZ" altLang="cs-CZ" sz="4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cs-CZ" sz="4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endParaRPr lang="cs-CZ" altLang="cs-CZ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188641"/>
            <a:ext cx="7931150" cy="1296144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Podpole</a:t>
            </a:r>
            <a:r>
              <a:rPr lang="cs-CZ" altLang="cs-CZ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$d (data)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288" y="1700213"/>
            <a:ext cx="8497887" cy="49688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100 1</a:t>
            </a:r>
            <a:r>
              <a:rPr lang="en-US" altLang="cs-CZ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#</a:t>
            </a:r>
            <a:r>
              <a:rPr lang="cs-CZ" altLang="cs-CZ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$a Shakespeare, William, 				    $d 1564-1616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1400" dirty="0" smtClean="0"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100 1# $a </a:t>
            </a:r>
            <a:r>
              <a:rPr lang="cs-CZ" altLang="cs-CZ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Clapés</a:t>
            </a:r>
            <a:r>
              <a:rPr lang="cs-CZ" altLang="cs-CZ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, Pablo,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		    $d 16. století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1400" dirty="0" smtClean="0"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buNone/>
              <a:defRPr/>
            </a:pPr>
            <a:r>
              <a:rPr lang="de-DE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100</a:t>
            </a:r>
            <a:r>
              <a:rPr lang="cs-CZ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de-DE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cs-CZ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#</a:t>
            </a:r>
            <a:r>
              <a:rPr lang="de-DE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$a</a:t>
            </a:r>
            <a:r>
              <a:rPr lang="cs-CZ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de-DE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Albert,</a:t>
            </a:r>
            <a:r>
              <a:rPr lang="cs-CZ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eaLnBrk="1" hangingPunct="1">
              <a:buNone/>
              <a:defRPr/>
            </a:pPr>
            <a:r>
              <a:rPr lang="cs-CZ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         </a:t>
            </a:r>
            <a:r>
              <a:rPr lang="de-DE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$c</a:t>
            </a:r>
            <a:r>
              <a:rPr lang="cs-CZ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de-DE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mnich</a:t>
            </a:r>
            <a:r>
              <a:rPr lang="de-DE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</a:t>
            </a:r>
            <a:r>
              <a:rPr lang="cs-CZ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eaLnBrk="1" hangingPunct="1">
              <a:buNone/>
              <a:defRPr/>
            </a:pPr>
            <a:r>
              <a:rPr lang="cs-CZ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         </a:t>
            </a:r>
            <a:r>
              <a:rPr lang="de-DE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$d</a:t>
            </a:r>
            <a:r>
              <a:rPr lang="cs-CZ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-</a:t>
            </a:r>
            <a:r>
              <a:rPr lang="de-DE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1456</a:t>
            </a:r>
            <a:endParaRPr lang="cs-CZ" altLang="cs-CZ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dirty="0" smtClean="0"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dirty="0" smtClean="0"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0888" y="749300"/>
            <a:ext cx="7723187" cy="1033463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Podpole $q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288" y="2060575"/>
            <a:ext cx="8389937" cy="45370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cs-CZ" sz="2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100 1# $a</a:t>
            </a:r>
            <a:r>
              <a:rPr lang="cs-CZ" altLang="cs-CZ" sz="2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2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Jung</a:t>
            </a:r>
            <a:r>
              <a:rPr lang="cs-CZ" altLang="cs-CZ" sz="2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</a:t>
            </a:r>
            <a:r>
              <a:rPr lang="en-US" altLang="cs-CZ" sz="2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C. G.</a:t>
            </a:r>
            <a:r>
              <a:rPr lang="cs-CZ" altLang="cs-CZ" sz="2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    </a:t>
            </a:r>
            <a:r>
              <a:rPr lang="en-US" altLang="cs-CZ" sz="2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$q</a:t>
            </a:r>
            <a:r>
              <a:rPr lang="cs-CZ" altLang="cs-CZ" sz="2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(Carl</a:t>
            </a:r>
            <a:r>
              <a:rPr lang="en-US" altLang="cs-CZ" sz="2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altLang="cs-CZ" sz="2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Gustav), 	  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    </a:t>
            </a:r>
            <a:r>
              <a:rPr lang="en-US" altLang="cs-CZ" sz="2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$d</a:t>
            </a:r>
            <a:r>
              <a:rPr lang="cs-CZ" altLang="cs-CZ" sz="2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2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1875-</a:t>
            </a:r>
            <a:r>
              <a:rPr lang="cs-CZ" altLang="cs-CZ" sz="2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1961</a:t>
            </a:r>
            <a:r>
              <a:rPr lang="en-US" altLang="cs-CZ" sz="2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cs-CZ" altLang="cs-CZ" sz="26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6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700 1# $a Shaw, David J.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    $q (David James),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    $d 1941-	 	 				 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    $7 jx20050208006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    $4 aut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Hlavní/vedlejší záhlaví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733800"/>
          </a:xfrm>
        </p:spPr>
        <p:txBody>
          <a:bodyPr/>
          <a:lstStyle/>
          <a:p>
            <a:pPr eaLnBrk="1" hangingPunct="1"/>
            <a:r>
              <a:rPr lang="cs-CZ" altLang="cs-CZ" smtClean="0"/>
              <a:t>Hlavní záhlaví: osoba nebo korporace s hlavní autorskou odpovědností za vznik díla</a:t>
            </a:r>
          </a:p>
          <a:p>
            <a:pPr eaLnBrk="1" hangingPunct="1"/>
            <a:r>
              <a:rPr lang="cs-CZ" altLang="cs-CZ" smtClean="0"/>
              <a:t>Vedlejší záhlaví: další osoby a korporace s autorskou odpovědností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1038" y="806450"/>
            <a:ext cx="7627937" cy="894358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>
                <a:effectLst>
                  <a:outerShdw blurRad="38100" dist="38100" dir="2700000" algn="tl">
                    <a:srgbClr val="C0C0C0"/>
                  </a:outerShdw>
                </a:effectLst>
              </a:rPr>
              <a:t>Podpole  $b,  $c</a:t>
            </a:r>
            <a:endParaRPr lang="cs-CZ" altLang="cs-CZ" sz="4000" i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5800" y="2276475"/>
            <a:ext cx="7772400" cy="3819525"/>
          </a:xfrm>
        </p:spPr>
        <p:txBody>
          <a:bodyPr/>
          <a:lstStyle/>
          <a:p>
            <a:pPr eaLnBrk="1" hangingPunct="1">
              <a:buFontTx/>
              <a:buChar char="-"/>
              <a:defRPr/>
            </a:pPr>
            <a:r>
              <a:rPr lang="cs-CZ" altLang="cs-CZ" sz="4400" i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$b - </a:t>
            </a:r>
            <a:r>
              <a:rPr lang="cs-CZ" altLang="cs-CZ" sz="4400" i="1">
                <a:effectLst>
                  <a:outerShdw blurRad="38100" dist="38100" dir="2700000" algn="tl">
                    <a:srgbClr val="C0C0C0"/>
                  </a:outerShdw>
                </a:effectLst>
              </a:rPr>
              <a:t>římská číslovka</a:t>
            </a:r>
            <a:endParaRPr lang="cs-CZ" altLang="cs-CZ" sz="4400" i="1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Char char="-"/>
              <a:defRPr/>
            </a:pPr>
            <a:endParaRPr lang="cs-CZ" altLang="cs-CZ" sz="4400" i="1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Char char="-"/>
              <a:defRPr/>
            </a:pPr>
            <a:r>
              <a:rPr lang="cs-CZ" altLang="cs-CZ" sz="4400" i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$c - </a:t>
            </a:r>
            <a:r>
              <a:rPr lang="cs-CZ" altLang="cs-CZ" sz="4400" i="1">
                <a:effectLst>
                  <a:outerShdw blurRad="38100" dist="38100" dir="2700000" algn="tl">
                    <a:srgbClr val="C0C0C0"/>
                  </a:outerShdw>
                </a:effectLst>
              </a:rPr>
              <a:t>doplňky ke jménu </a:t>
            </a:r>
            <a:endParaRPr lang="cs-CZ" altLang="cs-CZ" sz="4400" i="1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cs-CZ" altLang="cs-CZ" sz="4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cs-CZ" altLang="cs-CZ" sz="36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(zejm. panovníci, svatí apod.)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27088" y="333375"/>
            <a:ext cx="7859712" cy="1582738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Podpole  $b,  $c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23850" y="2133600"/>
            <a:ext cx="8640763" cy="39925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100</a:t>
            </a:r>
            <a:r>
              <a:rPr lang="cs-CZ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cs-CZ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#</a:t>
            </a:r>
            <a:r>
              <a:rPr lang="en-US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$a</a:t>
            </a:r>
            <a:r>
              <a:rPr lang="cs-CZ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Karel</a:t>
            </a:r>
            <a:r>
              <a:rPr lang="cs-CZ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	</a:t>
            </a:r>
            <a:r>
              <a:rPr lang="en-US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$b</a:t>
            </a:r>
            <a:r>
              <a:rPr lang="cs-CZ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IV.,</a:t>
            </a:r>
            <a:r>
              <a:rPr lang="cs-CZ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      </a:t>
            </a:r>
            <a:r>
              <a:rPr lang="en-US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$c</a:t>
            </a:r>
            <a:r>
              <a:rPr lang="cs-CZ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český král a římský císař,</a:t>
            </a:r>
            <a:r>
              <a:rPr lang="cs-CZ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      </a:t>
            </a:r>
            <a:r>
              <a:rPr lang="en-US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$d</a:t>
            </a:r>
            <a:r>
              <a:rPr lang="cs-CZ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1316-1378</a:t>
            </a:r>
            <a:r>
              <a:rPr lang="cs-CZ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      </a:t>
            </a:r>
            <a:r>
              <a:rPr lang="en-US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$4</a:t>
            </a:r>
            <a:r>
              <a:rPr lang="cs-CZ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aut</a:t>
            </a:r>
            <a:endParaRPr lang="cs-CZ" altLang="cs-CZ" sz="40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3100" i="1" smtClean="0">
              <a:solidFill>
                <a:srgbClr val="FFFF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188913"/>
            <a:ext cx="7931150" cy="1871662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Podpole  $b,  $c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23850" y="2852738"/>
            <a:ext cx="8640763" cy="32734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100</a:t>
            </a:r>
            <a:r>
              <a:rPr lang="cs-CZ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cs-CZ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#</a:t>
            </a:r>
            <a:r>
              <a:rPr lang="en-US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$a</a:t>
            </a:r>
            <a:r>
              <a:rPr lang="cs-CZ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Augustin,</a:t>
            </a:r>
            <a:endParaRPr lang="cs-CZ" altLang="cs-CZ" sz="40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      </a:t>
            </a:r>
            <a:r>
              <a:rPr lang="en-US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$c</a:t>
            </a:r>
            <a:r>
              <a:rPr lang="cs-CZ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svatý,</a:t>
            </a:r>
            <a:endParaRPr lang="cs-CZ" altLang="cs-CZ" sz="40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      </a:t>
            </a:r>
            <a:r>
              <a:rPr lang="en-US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$d</a:t>
            </a:r>
            <a:r>
              <a:rPr lang="cs-CZ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354-430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4000" i="1" smtClean="0">
              <a:solidFill>
                <a:srgbClr val="FFFF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0"/>
            <a:ext cx="7848600" cy="162877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Podpole $7 </a:t>
            </a:r>
            <a:b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(číslo národní autority)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23850" y="1989138"/>
            <a:ext cx="8569325" cy="46799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360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100 1</a:t>
            </a:r>
            <a:r>
              <a:rPr lang="en-US" altLang="cs-CZ" sz="360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#</a:t>
            </a:r>
            <a:r>
              <a:rPr lang="cs-CZ" altLang="cs-CZ" sz="360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$a Shakespeare, William, 			     $d 1564-1616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360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		     $7 </a:t>
            </a: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jn19981002129</a:t>
            </a:r>
            <a:endParaRPr lang="cs-CZ" altLang="cs-CZ" sz="3600" smtClean="0"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cs-CZ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100 1# $a</a:t>
            </a:r>
            <a:r>
              <a:rPr lang="cs-CZ" altLang="cs-CZ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Jung</a:t>
            </a:r>
            <a:r>
              <a:rPr lang="cs-CZ" altLang="cs-CZ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</a:t>
            </a:r>
            <a:r>
              <a:rPr lang="en-US" altLang="cs-CZ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C. G.</a:t>
            </a:r>
            <a:r>
              <a:rPr lang="cs-CZ" altLang="cs-CZ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    </a:t>
            </a:r>
            <a:r>
              <a:rPr lang="en-US" altLang="cs-CZ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$q</a:t>
            </a:r>
            <a:r>
              <a:rPr lang="cs-CZ" altLang="cs-CZ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(Carl</a:t>
            </a:r>
            <a:r>
              <a:rPr lang="en-US" altLang="cs-CZ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altLang="cs-CZ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Gustav), 	  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    </a:t>
            </a:r>
            <a:r>
              <a:rPr lang="en-US" altLang="cs-CZ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$d</a:t>
            </a:r>
            <a:r>
              <a:rPr lang="cs-CZ" altLang="cs-CZ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1875-</a:t>
            </a:r>
            <a:r>
              <a:rPr lang="cs-CZ" altLang="cs-CZ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1961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    $7 </a:t>
            </a: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jn19990004107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620713"/>
            <a:ext cx="8147050" cy="13684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Podpole $4 (kód autorské role)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0825" y="2636838"/>
            <a:ext cx="8713788" cy="4105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100 1# $a Seifert, Jaroslav, $d 1901-1986 	    	$7 jk01110657</a:t>
            </a:r>
            <a:r>
              <a:rPr lang="cs-CZ" altLang="cs-CZ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altLang="cs-CZ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$4 aut</a:t>
            </a:r>
            <a:r>
              <a:rPr lang="cs-CZ" altLang="cs-CZ" smtClean="0">
                <a:solidFill>
                  <a:srgbClr val="F75FDE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245 10 $a Větvičky jívy : $b lyrická poezie /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    $c</a:t>
            </a:r>
            <a:r>
              <a:rPr lang="cs-CZ" altLang="cs-CZ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Jaroslav Seifert ; ilustroval Ota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	Janeček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700 1# $a Janeček, Ota, $d 1919-1996 		      	    $7 jk01050921</a:t>
            </a:r>
            <a:r>
              <a:rPr lang="cs-CZ" altLang="cs-CZ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altLang="cs-CZ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$4 ill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404665"/>
            <a:ext cx="8147050" cy="1584474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Podpole $4 (kód autorské role)</a:t>
            </a:r>
            <a:b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Opakovatelné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6381" y="2204864"/>
            <a:ext cx="8713788" cy="43212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  <a:defRPr/>
            </a:pPr>
            <a:r>
              <a:rPr lang="cs-CZ" altLang="cs-CZ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100 1# $a Čapek</a:t>
            </a:r>
            <a:r>
              <a:rPr lang="cs-CZ" altLang="cs-CZ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, Karel</a:t>
            </a:r>
            <a:r>
              <a:rPr lang="cs-CZ" altLang="cs-CZ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cs-CZ" altLang="cs-CZ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   $d 1890-1938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cs-CZ" altLang="cs-CZ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   $7 jk01021023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cs-CZ" altLang="cs-CZ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   $4 aut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cs-CZ" altLang="cs-CZ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   $4 ill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cs-CZ" altLang="cs-CZ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   $4 pht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cs-CZ" altLang="cs-CZ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245 10 $a Dášeňka</a:t>
            </a:r>
            <a:r>
              <a:rPr lang="cs-CZ" altLang="cs-CZ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, čili, Život štěněte </a:t>
            </a:r>
            <a:r>
              <a:rPr lang="cs-CZ" altLang="cs-CZ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/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cs-CZ" altLang="cs-CZ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   $c pro </a:t>
            </a:r>
            <a:r>
              <a:rPr lang="cs-CZ" altLang="cs-CZ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děti napsal, nakreslil, fotografoval a </a:t>
            </a:r>
            <a:endParaRPr lang="cs-CZ" altLang="cs-CZ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cs-CZ" altLang="cs-CZ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cs-CZ" altLang="cs-CZ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        zakusil </a:t>
            </a:r>
            <a:r>
              <a:rPr lang="cs-CZ" altLang="cs-CZ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Karel Čapek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cs-CZ" altLang="cs-CZ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53649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/>
          </p:cNvSpPr>
          <p:nvPr>
            <p:ph type="title" idx="4294967295"/>
          </p:nvPr>
        </p:nvSpPr>
        <p:spPr>
          <a:xfrm>
            <a:off x="1143000" y="1628775"/>
            <a:ext cx="7316788" cy="3240088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6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KORPORACE</a:t>
            </a:r>
          </a:p>
        </p:txBody>
      </p:sp>
      <p:sp>
        <p:nvSpPr>
          <p:cNvPr id="64515" name="Rectangle 3"/>
          <p:cNvSpPr>
            <a:spLocks noGrp="1"/>
          </p:cNvSpPr>
          <p:nvPr>
            <p:ph idx="4294967295"/>
          </p:nvPr>
        </p:nvSpPr>
        <p:spPr>
          <a:xfrm>
            <a:off x="1169988" y="6381750"/>
            <a:ext cx="7772400" cy="142875"/>
          </a:xfrm>
        </p:spPr>
        <p:txBody>
          <a:bodyPr/>
          <a:lstStyle/>
          <a:p>
            <a:pPr eaLnBrk="1" hangingPunct="1">
              <a:lnSpc>
                <a:spcPct val="60000"/>
              </a:lnSpc>
            </a:pPr>
            <a:endParaRPr lang="cs-CZ" altLang="cs-CZ" sz="500" smtClean="0"/>
          </a:p>
        </p:txBody>
      </p:sp>
      <p:sp>
        <p:nvSpPr>
          <p:cNvPr id="64516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B7863C4A-5DA3-4FE6-A3CA-A512D1B2FA3B}" type="datetime1">
              <a:rPr lang="en-US" altLang="cs-CZ" sz="11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1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X10  Jména korporací</a:t>
            </a:r>
          </a:p>
        </p:txBody>
      </p:sp>
      <p:sp>
        <p:nvSpPr>
          <p:cNvPr id="65539" name="Rectangle 3"/>
          <p:cNvSpPr>
            <a:spLocks noGrp="1"/>
          </p:cNvSpPr>
          <p:nvPr>
            <p:ph idx="4294967295"/>
          </p:nvPr>
        </p:nvSpPr>
        <p:spPr>
          <a:xfrm>
            <a:off x="179388" y="1773238"/>
            <a:ext cx="8713787" cy="4608512"/>
          </a:xfrm>
        </p:spPr>
        <p:txBody>
          <a:bodyPr/>
          <a:lstStyle/>
          <a:p>
            <a:pPr marL="609600" indent="-609600" defTabSz="-13873163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mtClean="0">
              <a:solidFill>
                <a:srgbClr val="FFFF00"/>
              </a:solidFill>
            </a:endParaRPr>
          </a:p>
          <a:p>
            <a:pPr marL="609600" indent="-609600" defTabSz="-13873163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smtClean="0"/>
              <a:t>110	  Hlavní záhlaví – jméno korporace (NO)</a:t>
            </a:r>
          </a:p>
          <a:p>
            <a:pPr marL="609600" indent="-609600" defTabSz="-13873163" eaLnBrk="1" hangingPunct="1">
              <a:lnSpc>
                <a:spcPct val="90000"/>
              </a:lnSpc>
              <a:buFontTx/>
              <a:buNone/>
            </a:pPr>
            <a:r>
              <a:rPr lang="cs-CZ" altLang="cs-CZ" b="1" smtClean="0"/>
              <a:t>710  Vedlejší záhlaví – jméno korporace (O)</a:t>
            </a:r>
          </a:p>
          <a:p>
            <a:pPr marL="609600" indent="-609600" defTabSz="-13873163" eaLnBrk="1" hangingPunct="1">
              <a:lnSpc>
                <a:spcPct val="90000"/>
              </a:lnSpc>
              <a:buFontTx/>
              <a:buNone/>
            </a:pPr>
            <a:endParaRPr lang="cs-CZ" altLang="cs-CZ" b="1" smtClean="0"/>
          </a:p>
          <a:p>
            <a:pPr marL="609600" indent="-609600" defTabSz="-13873163"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---------------------------------------------------</a:t>
            </a:r>
          </a:p>
          <a:p>
            <a:pPr marL="609600" indent="-609600" defTabSz="-13873163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 b="1" smtClean="0"/>
          </a:p>
          <a:p>
            <a:pPr marL="609600" indent="-609600" defTabSz="-13873163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smtClean="0"/>
              <a:t>610	   Vedlejší věcné záhlaví (O) </a:t>
            </a:r>
          </a:p>
          <a:p>
            <a:pPr marL="609600" indent="-609600" defTabSz="-13873163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smtClean="0"/>
              <a:t>810    Vedlejší záhlaví pro edici (O)</a:t>
            </a:r>
          </a:p>
        </p:txBody>
      </p:sp>
      <p:sp>
        <p:nvSpPr>
          <p:cNvPr id="65540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AC3B2974-2C2D-4217-88A6-E3F51E36B861}" type="datetime1">
              <a:rPr lang="en-US" altLang="cs-CZ" sz="11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1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549275"/>
            <a:ext cx="8291512" cy="22320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Korporace  jako hlavní záhlaví </a:t>
            </a:r>
            <a:b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(pole 110)</a:t>
            </a:r>
          </a:p>
        </p:txBody>
      </p:sp>
      <p:sp>
        <p:nvSpPr>
          <p:cNvPr id="66563" name="Rectangle 3"/>
          <p:cNvSpPr>
            <a:spLocks noGrp="1"/>
          </p:cNvSpPr>
          <p:nvPr>
            <p:ph idx="4294967295"/>
          </p:nvPr>
        </p:nvSpPr>
        <p:spPr>
          <a:xfrm>
            <a:off x="395288" y="2852738"/>
            <a:ext cx="8424862" cy="331311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eaLnBrk="1" hangingPunct="1">
              <a:buFontTx/>
              <a:buChar char="-"/>
            </a:pPr>
            <a:r>
              <a:rPr lang="cs-CZ" altLang="cs-CZ" b="1" smtClean="0"/>
              <a:t>korporace s hlavní odpovědností za vytvoření díla</a:t>
            </a:r>
          </a:p>
          <a:p>
            <a:pPr eaLnBrk="1" hangingPunct="1">
              <a:buFontTx/>
              <a:buChar char="-"/>
            </a:pPr>
            <a:r>
              <a:rPr lang="cs-CZ" altLang="cs-CZ" b="1" smtClean="0"/>
              <a:t>první z několika korporací s hlavní odpovědností za vytvoření díla</a:t>
            </a:r>
          </a:p>
        </p:txBody>
      </p:sp>
      <p:sp>
        <p:nvSpPr>
          <p:cNvPr id="66564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EE0FFD73-5479-4D5B-A589-5AAAC2C474A6}" type="datetime1">
              <a:rPr lang="en-US" altLang="cs-CZ" sz="11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1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27113"/>
          </a:xfrm>
        </p:spPr>
        <p:txBody>
          <a:bodyPr/>
          <a:lstStyle/>
          <a:p>
            <a:pPr eaLnBrk="1" hangingPunct="1"/>
            <a:r>
              <a:rPr lang="cs-CZ" altLang="cs-CZ" smtClean="0"/>
              <a:t>Korporace jako hlavní záhlaví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88840"/>
            <a:ext cx="8640762" cy="453578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 dirty="0" smtClean="0"/>
              <a:t>a) díla administrativního charakteru</a:t>
            </a:r>
            <a:r>
              <a:rPr lang="cs-CZ" altLang="cs-CZ" sz="2400" dirty="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 dirty="0" smtClean="0"/>
              <a:t>b) díla, která zaznamenávají kolektivní myšlení korporace</a:t>
            </a:r>
            <a:r>
              <a:rPr lang="cs-CZ" altLang="cs-CZ" sz="2400" dirty="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 dirty="0" smtClean="0"/>
              <a:t>c) díla zaznamenávající jednání legislativních, soudních, vládních a dalších korporací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2400" b="1" dirty="0"/>
              <a:t>d) díla, která jsou zprávami o kolektivních aktivitách</a:t>
            </a:r>
            <a:r>
              <a:rPr lang="cs-CZ" altLang="cs-CZ" sz="2400" dirty="0"/>
              <a:t>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2400" b="1" dirty="0" smtClean="0"/>
              <a:t>e</a:t>
            </a:r>
            <a:r>
              <a:rPr lang="cs-CZ" altLang="cs-CZ" sz="2400" b="1" dirty="0"/>
              <a:t>) díla, která jsou výsledkem společné aktivity skupin interpretů jako celku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2400" b="1" dirty="0"/>
              <a:t>f) kartografické dokumenty</a:t>
            </a:r>
            <a:r>
              <a:rPr lang="cs-CZ" altLang="cs-CZ" sz="2400" dirty="0"/>
              <a:t>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2400" b="1" dirty="0" smtClean="0"/>
              <a:t>g</a:t>
            </a:r>
            <a:r>
              <a:rPr lang="cs-CZ" altLang="cs-CZ" sz="2400" b="1" dirty="0"/>
              <a:t>) právní dokumenty následujících druhů: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2400" b="1" dirty="0" smtClean="0"/>
              <a:t>h</a:t>
            </a:r>
            <a:r>
              <a:rPr lang="cs-CZ" altLang="cs-CZ" sz="2400" b="1" dirty="0"/>
              <a:t>) pojmenovaná individuální umělecká díla jednoho nebo několika umělců</a:t>
            </a:r>
            <a:r>
              <a:rPr lang="cs-CZ" altLang="cs-CZ" sz="2400" dirty="0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400" b="1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150"/>
            <a:ext cx="8229600" cy="1512888"/>
          </a:xfrm>
        </p:spPr>
        <p:txBody>
          <a:bodyPr/>
          <a:lstStyle/>
          <a:p>
            <a:pPr eaLnBrk="1" hangingPunct="1"/>
            <a:r>
              <a:rPr lang="cs-CZ" altLang="cs-CZ" smtClean="0"/>
              <a:t>Hlavní záhlaví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36838"/>
            <a:ext cx="8229600" cy="323056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mtClean="0"/>
              <a:t>Jednoznačná identifikace díla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mtClean="0"/>
              <a:t>Záhlaví Autor/Název (odkazy na související díla)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mtClean="0"/>
              <a:t>Citace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5888"/>
          </a:xfrm>
        </p:spPr>
        <p:txBody>
          <a:bodyPr/>
          <a:lstStyle/>
          <a:p>
            <a:pPr eaLnBrk="1" hangingPunct="1">
              <a:defRPr/>
            </a:pPr>
            <a:endParaRPr lang="cs-CZ" altLang="cs-CZ" sz="25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23850" y="1700213"/>
            <a:ext cx="8135938" cy="44656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600" b="1" i="1" smtClean="0">
                <a:solidFill>
                  <a:srgbClr val="0D0D0D"/>
                </a:solidFill>
              </a:rPr>
              <a:t>110 2# $a Akademie věd České republiky.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600" b="1" i="1" smtClean="0">
                <a:solidFill>
                  <a:srgbClr val="0D0D0D"/>
                </a:solidFill>
              </a:rPr>
              <a:t>		 $b Knihovna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600" b="1" i="1" smtClean="0">
                <a:solidFill>
                  <a:srgbClr val="0D0D0D"/>
                </a:solidFill>
              </a:rPr>
              <a:t>		 $7 ko2002102000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600" b="1" i="1" smtClean="0">
              <a:solidFill>
                <a:srgbClr val="0D0D0D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600" b="1" i="1" smtClean="0">
                <a:solidFill>
                  <a:srgbClr val="0D0D0D"/>
                </a:solidFill>
              </a:rPr>
              <a:t>245 10 $a Výroční zpráva o činnosti a hospodaření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600" b="1" i="1" smtClean="0">
                <a:solidFill>
                  <a:srgbClr val="0D0D0D"/>
                </a:solidFill>
              </a:rPr>
              <a:t>	       </a:t>
            </a:r>
            <a:r>
              <a:rPr lang="cs-CZ" altLang="cs-CZ" sz="2600" b="1" i="1">
                <a:solidFill>
                  <a:srgbClr val="0D0D0D"/>
                </a:solidFill>
              </a:rPr>
              <a:t> </a:t>
            </a:r>
            <a:r>
              <a:rPr lang="cs-CZ" altLang="cs-CZ" sz="2600" b="1" i="1" smtClean="0">
                <a:solidFill>
                  <a:srgbClr val="0D0D0D"/>
                </a:solidFill>
              </a:rPr>
              <a:t>      za rok ... /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600" b="1" i="1" smtClean="0">
                <a:solidFill>
                  <a:srgbClr val="0D0D0D"/>
                </a:solidFill>
              </a:rPr>
              <a:t>		  $c Knihovna AV ČR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600" b="1" i="1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692150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Vedlejší záhlaví</a:t>
            </a:r>
            <a:b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(pole 710)</a:t>
            </a:r>
          </a:p>
        </p:txBody>
      </p:sp>
      <p:sp>
        <p:nvSpPr>
          <p:cNvPr id="71683" name="Rectangle 3"/>
          <p:cNvSpPr>
            <a:spLocks noGrp="1"/>
          </p:cNvSpPr>
          <p:nvPr>
            <p:ph idx="4294967295"/>
          </p:nvPr>
        </p:nvSpPr>
        <p:spPr>
          <a:xfrm>
            <a:off x="251520" y="3173413"/>
            <a:ext cx="8568951" cy="23256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smtClean="0"/>
              <a:t>Pro výrazně uvedenou korporaci, pokud její role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smtClean="0"/>
              <a:t>není distribuční nebo výrobní</a:t>
            </a:r>
          </a:p>
        </p:txBody>
      </p:sp>
      <p:sp>
        <p:nvSpPr>
          <p:cNvPr id="71684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5E323E51-D2B3-4E48-AA07-C239141EA495}" type="datetime1">
              <a:rPr lang="en-US" altLang="cs-CZ" sz="11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1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5888"/>
          </a:xfrm>
        </p:spPr>
        <p:txBody>
          <a:bodyPr/>
          <a:lstStyle/>
          <a:p>
            <a:pPr eaLnBrk="1" hangingPunct="1">
              <a:defRPr/>
            </a:pPr>
            <a:endParaRPr lang="cs-CZ" altLang="cs-CZ" sz="25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549275"/>
            <a:ext cx="9109075" cy="60483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cs-CZ" sz="2800" b="1" i="1" smtClean="0">
                <a:solidFill>
                  <a:srgbClr val="0D0D0D"/>
                </a:solidFill>
              </a:rPr>
              <a:t>100</a:t>
            </a:r>
            <a:r>
              <a:rPr lang="cs-CZ" altLang="cs-CZ" sz="2800" b="1" i="1" smtClean="0">
                <a:solidFill>
                  <a:srgbClr val="0D0D0D"/>
                </a:solidFill>
              </a:rPr>
              <a:t> </a:t>
            </a:r>
            <a:r>
              <a:rPr lang="pt-BR" altLang="cs-CZ" sz="2800" b="1" i="1" smtClean="0">
                <a:solidFill>
                  <a:srgbClr val="0D0D0D"/>
                </a:solidFill>
              </a:rPr>
              <a:t>1</a:t>
            </a:r>
            <a:r>
              <a:rPr lang="cs-CZ" altLang="cs-CZ" sz="2800" b="1" i="1" smtClean="0">
                <a:solidFill>
                  <a:srgbClr val="0D0D0D"/>
                </a:solidFill>
              </a:rPr>
              <a:t>#</a:t>
            </a:r>
            <a:r>
              <a:rPr lang="pt-BR" altLang="cs-CZ" sz="2800" b="1" i="1" smtClean="0">
                <a:solidFill>
                  <a:srgbClr val="0D0D0D"/>
                </a:solidFill>
              </a:rPr>
              <a:t> $a</a:t>
            </a:r>
            <a:r>
              <a:rPr lang="cs-CZ" altLang="cs-CZ" sz="2800" b="1" i="1" smtClean="0">
                <a:solidFill>
                  <a:srgbClr val="0D0D0D"/>
                </a:solidFill>
              </a:rPr>
              <a:t> </a:t>
            </a:r>
            <a:r>
              <a:rPr lang="pt-BR" altLang="cs-CZ" sz="2800" b="1" i="1" smtClean="0">
                <a:solidFill>
                  <a:srgbClr val="0D0D0D"/>
                </a:solidFill>
              </a:rPr>
              <a:t>Ledererová,</a:t>
            </a:r>
            <a:r>
              <a:rPr lang="cs-CZ" altLang="cs-CZ" sz="2800" b="1" i="1" smtClean="0">
                <a:solidFill>
                  <a:srgbClr val="0D0D0D"/>
                </a:solidFill>
              </a:rPr>
              <a:t> </a:t>
            </a:r>
            <a:r>
              <a:rPr lang="pt-BR" altLang="cs-CZ" sz="2800" b="1" i="1" smtClean="0">
                <a:solidFill>
                  <a:srgbClr val="0D0D0D"/>
                </a:solidFill>
              </a:rPr>
              <a:t>Jaroslava</a:t>
            </a:r>
            <a:r>
              <a:rPr lang="cs-CZ" altLang="cs-CZ" sz="2800" b="1" i="1" smtClean="0">
                <a:solidFill>
                  <a:srgbClr val="0D0D0D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i="1" smtClean="0">
                <a:solidFill>
                  <a:srgbClr val="0D0D0D"/>
                </a:solidFill>
              </a:rPr>
              <a:t>		         </a:t>
            </a:r>
            <a:r>
              <a:rPr lang="pt-BR" altLang="cs-CZ" sz="2800" b="1" i="1" smtClean="0">
                <a:solidFill>
                  <a:srgbClr val="0D0D0D"/>
                </a:solidFill>
              </a:rPr>
              <a:t>$7</a:t>
            </a:r>
            <a:r>
              <a:rPr lang="cs-CZ" altLang="cs-CZ" sz="2800" b="1" i="1" smtClean="0">
                <a:solidFill>
                  <a:srgbClr val="0D0D0D"/>
                </a:solidFill>
              </a:rPr>
              <a:t> </a:t>
            </a:r>
            <a:r>
              <a:rPr lang="pt-BR" altLang="cs-CZ" sz="2800" b="1" i="1" smtClean="0">
                <a:solidFill>
                  <a:srgbClr val="0D0D0D"/>
                </a:solidFill>
              </a:rPr>
              <a:t>jo20000075465</a:t>
            </a:r>
            <a:r>
              <a:rPr lang="cs-CZ" altLang="cs-CZ" sz="2800" b="1" i="1" smtClean="0">
                <a:solidFill>
                  <a:srgbClr val="0D0D0D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i="1" smtClean="0">
                <a:solidFill>
                  <a:srgbClr val="0D0D0D"/>
                </a:solidFill>
              </a:rPr>
              <a:t>		         </a:t>
            </a:r>
            <a:r>
              <a:rPr lang="pt-BR" altLang="cs-CZ" sz="2800" b="1" i="1" smtClean="0">
                <a:solidFill>
                  <a:srgbClr val="0D0D0D"/>
                </a:solidFill>
              </a:rPr>
              <a:t>$4</a:t>
            </a:r>
            <a:r>
              <a:rPr lang="cs-CZ" altLang="cs-CZ" sz="2800" b="1" i="1" smtClean="0">
                <a:solidFill>
                  <a:srgbClr val="0D0D0D"/>
                </a:solidFill>
              </a:rPr>
              <a:t> </a:t>
            </a:r>
            <a:r>
              <a:rPr lang="pt-BR" altLang="cs-CZ" sz="2800" b="1" i="1" smtClean="0">
                <a:solidFill>
                  <a:srgbClr val="0D0D0D"/>
                </a:solidFill>
              </a:rPr>
              <a:t>aut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i="1" smtClean="0">
                <a:solidFill>
                  <a:srgbClr val="0D0D0D"/>
                </a:solidFill>
              </a:rPr>
              <a:t>245 10 $a Biokorozní vlivy na stavební díla /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i="1" smtClean="0">
                <a:solidFill>
                  <a:srgbClr val="0D0D0D"/>
                </a:solidFill>
              </a:rPr>
              <a:t>            $c Jaroslava Ledererová a kol.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i="1" smtClean="0">
                <a:solidFill>
                  <a:srgbClr val="0D0D0D"/>
                </a:solidFill>
              </a:rPr>
              <a:t>264 #1 $a Praha 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i="1" smtClean="0">
                <a:solidFill>
                  <a:srgbClr val="0D0D0D"/>
                </a:solidFill>
              </a:rPr>
              <a:t>		   $b Silikátový svaz,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i="1" smtClean="0">
                <a:solidFill>
                  <a:srgbClr val="0D0D0D"/>
                </a:solidFill>
              </a:rPr>
              <a:t>		   $c 2009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i="1" smtClean="0">
                <a:solidFill>
                  <a:srgbClr val="0D0D0D"/>
                </a:solidFill>
              </a:rPr>
              <a:t>550	   $a Vydavatel: Výzkumný ústav stavebních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i="1" smtClean="0">
                <a:solidFill>
                  <a:srgbClr val="0D0D0D"/>
                </a:solidFill>
              </a:rPr>
              <a:t>			hmot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i="1" smtClean="0">
                <a:solidFill>
                  <a:srgbClr val="0D0D0D"/>
                </a:solidFill>
              </a:rPr>
              <a:t>710 2# $a Výzkumný ústav stavebních hmot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i="1" smtClean="0">
                <a:solidFill>
                  <a:srgbClr val="0D0D0D"/>
                </a:solidFill>
              </a:rPr>
              <a:t>	         $7 mzk2003207750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15888"/>
            <a:ext cx="8218487" cy="73025"/>
          </a:xfrm>
        </p:spPr>
        <p:txBody>
          <a:bodyPr/>
          <a:lstStyle/>
          <a:p>
            <a:pPr eaLnBrk="1" hangingPunct="1">
              <a:defRPr/>
            </a:pPr>
            <a:endParaRPr lang="cs-CZ" altLang="cs-CZ" sz="25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79388" y="476250"/>
            <a:ext cx="8964612" cy="61928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i="1" smtClean="0">
                <a:solidFill>
                  <a:schemeClr val="tx2"/>
                </a:solidFill>
              </a:rPr>
              <a:t>100 1# $a Hejnová, Miroslava,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i="1" smtClean="0">
                <a:solidFill>
                  <a:schemeClr val="tx2"/>
                </a:solidFill>
              </a:rPr>
              <a:t>		    $d 1955-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i="1" smtClean="0">
                <a:solidFill>
                  <a:schemeClr val="tx2"/>
                </a:solidFill>
              </a:rPr>
              <a:t>		    $7 jn20010309335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i="1" smtClean="0">
                <a:solidFill>
                  <a:schemeClr val="tx2"/>
                </a:solidFill>
              </a:rPr>
              <a:t>		    $4 aut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i="1" smtClean="0">
                <a:solidFill>
                  <a:schemeClr val="tx2"/>
                </a:solidFill>
              </a:rPr>
              <a:t>245 10 $a Historické fondy Národní knihovny ČR 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i="1" smtClean="0">
                <a:solidFill>
                  <a:schemeClr val="tx2"/>
                </a:solidFill>
              </a:rPr>
              <a:t>		    $b průvodce /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i="1" smtClean="0">
                <a:solidFill>
                  <a:schemeClr val="tx2"/>
                </a:solidFill>
              </a:rPr>
              <a:t>		    $c Miroslava Hejnová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i="1" smtClean="0">
                <a:solidFill>
                  <a:schemeClr val="tx2"/>
                </a:solidFill>
              </a:rPr>
              <a:t>264 #1  $a Praha 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i="1" smtClean="0">
                <a:solidFill>
                  <a:schemeClr val="tx2"/>
                </a:solidFill>
              </a:rPr>
              <a:t>		    $b Národní knihovna České republiky,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i="1" smtClean="0">
                <a:solidFill>
                  <a:schemeClr val="tx2"/>
                </a:solidFill>
              </a:rPr>
              <a:t>		    $c 2007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i="1" smtClean="0">
                <a:solidFill>
                  <a:schemeClr val="tx2"/>
                </a:solidFill>
              </a:rPr>
              <a:t>710 2# $a Národní knihovna České republiky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i="1" smtClean="0">
                <a:solidFill>
                  <a:schemeClr val="tx2"/>
                </a:solidFill>
              </a:rPr>
              <a:t>		   $7 kn20010709069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404813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Pole 110, 710 </a:t>
            </a:r>
            <a:r>
              <a:rPr lang="cs-CZ" altLang="cs-CZ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(+ 610, 810)</a:t>
            </a:r>
          </a:p>
        </p:txBody>
      </p:sp>
      <p:sp>
        <p:nvSpPr>
          <p:cNvPr id="84995" name="Rectangle 3"/>
          <p:cNvSpPr>
            <a:spLocks noGrp="1"/>
          </p:cNvSpPr>
          <p:nvPr>
            <p:ph idx="4294967295"/>
          </p:nvPr>
        </p:nvSpPr>
        <p:spPr>
          <a:xfrm>
            <a:off x="179388" y="1412875"/>
            <a:ext cx="8785225" cy="5329238"/>
          </a:xfrm>
        </p:spPr>
        <p:txBody>
          <a:bodyPr/>
          <a:lstStyle/>
          <a:p>
            <a:pPr marL="609600" indent="-609600" defTabSz="-13873163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b="1" smtClean="0"/>
              <a:t>INDIKÁTORY</a:t>
            </a:r>
          </a:p>
          <a:p>
            <a:pPr marL="609600" indent="-609600" defTabSz="-13873163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b="1" smtClean="0"/>
              <a:t>První indikátor </a:t>
            </a:r>
            <a:r>
              <a:rPr lang="cs-CZ" altLang="cs-CZ" i="1" smtClean="0"/>
              <a:t>(indikátor formy jména)</a:t>
            </a:r>
          </a:p>
          <a:p>
            <a:pPr marL="609600" indent="-609600" defTabSz="-13873163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b="1" smtClean="0"/>
              <a:t>	0       invertovaná forma jména</a:t>
            </a:r>
            <a:endParaRPr lang="cs-CZ" altLang="cs-CZ" smtClean="0"/>
          </a:p>
          <a:p>
            <a:pPr marL="609600" indent="-609600" defTabSz="-13873163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b="1" smtClean="0"/>
              <a:t>	1       jméno jurisdikce</a:t>
            </a:r>
            <a:endParaRPr lang="cs-CZ" altLang="cs-CZ" smtClean="0"/>
          </a:p>
          <a:p>
            <a:pPr marL="609600" indent="-609600" defTabSz="-13873163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b="1" smtClean="0"/>
              <a:t>	2       jméno v přímém pořadí</a:t>
            </a:r>
          </a:p>
          <a:p>
            <a:pPr marL="609600" indent="-609600" defTabSz="-13873163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smtClean="0"/>
              <a:t>-------------------------</a:t>
            </a:r>
          </a:p>
          <a:p>
            <a:pPr marL="609600" indent="-609600" defTabSz="-13873163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smtClean="0"/>
              <a:t>Druhý indikátor  </a:t>
            </a:r>
            <a:endParaRPr lang="cs-CZ" altLang="cs-CZ" sz="2400" smtClean="0"/>
          </a:p>
          <a:p>
            <a:pPr marL="609600" indent="-609600" defTabSz="-13873163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smtClean="0"/>
              <a:t>	110</a:t>
            </a:r>
            <a:r>
              <a:rPr lang="cs-CZ" altLang="cs-CZ" sz="2400" b="1" smtClean="0">
                <a:cs typeface="Times New Roman" panose="02020603050405020304" pitchFamily="18" charset="0"/>
              </a:rPr>
              <a:t>      </a:t>
            </a:r>
            <a:r>
              <a:rPr lang="cs-CZ" altLang="cs-CZ" sz="2400" b="1" smtClean="0"/>
              <a:t>nedefinován</a:t>
            </a:r>
            <a:endParaRPr lang="cs-CZ" altLang="cs-CZ" sz="2400" smtClean="0"/>
          </a:p>
          <a:p>
            <a:pPr marL="609600" indent="-609600" defTabSz="-13873163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smtClean="0"/>
              <a:t>	710      typ vedlejšího záhlaví</a:t>
            </a:r>
          </a:p>
          <a:p>
            <a:pPr marL="609600" indent="-609600" defTabSz="-13873163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smtClean="0"/>
              <a:t>			            </a:t>
            </a:r>
            <a:r>
              <a:rPr lang="en-US" altLang="cs-CZ" sz="2400" b="1" smtClean="0"/>
              <a:t>#   typ nespecifikován </a:t>
            </a:r>
            <a:endParaRPr lang="cs-CZ" altLang="cs-CZ" sz="2400" b="1" smtClean="0"/>
          </a:p>
          <a:p>
            <a:pPr marL="609600" indent="-609600" defTabSz="-13873163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smtClean="0"/>
              <a:t>	            2    analytické záhlaví</a:t>
            </a:r>
          </a:p>
          <a:p>
            <a:pPr marL="609600" indent="-609600" defTabSz="-13873163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smtClean="0"/>
              <a:t>(záhlaví jméno/název)</a:t>
            </a:r>
          </a:p>
        </p:txBody>
      </p:sp>
      <p:sp>
        <p:nvSpPr>
          <p:cNvPr id="84996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E97C9F2-9C1B-4D67-A293-1D7A3B878E69}" type="datetime1">
              <a:rPr lang="en-US" altLang="cs-CZ" sz="11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1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228600"/>
            <a:ext cx="8540750" cy="1255713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PODPOLE</a:t>
            </a:r>
          </a:p>
        </p:txBody>
      </p:sp>
      <p:sp>
        <p:nvSpPr>
          <p:cNvPr id="86019" name="Rectangle 3"/>
          <p:cNvSpPr>
            <a:spLocks noGrp="1"/>
          </p:cNvSpPr>
          <p:nvPr>
            <p:ph idx="4294967295"/>
          </p:nvPr>
        </p:nvSpPr>
        <p:spPr>
          <a:xfrm>
            <a:off x="179388" y="2349500"/>
            <a:ext cx="8496300" cy="42481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$a Jméno korporace nebo jurisdikce jako vstupní prvek   (NO)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$b Podřízená složka (O)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$7 Číslo záznamu národní autority</a:t>
            </a:r>
          </a:p>
        </p:txBody>
      </p:sp>
      <p:sp>
        <p:nvSpPr>
          <p:cNvPr id="86020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18538F03-2811-41D1-9BD5-AA9DBF16C125}" type="datetime1">
              <a:rPr lang="en-US" altLang="cs-CZ" sz="11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1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60350"/>
            <a:ext cx="8229600" cy="1728788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Podř</a:t>
            </a: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í</a:t>
            </a: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zen</a:t>
            </a: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é</a:t>
            </a: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 korporace </a:t>
            </a: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–</a:t>
            </a: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/>
            </a:r>
            <a:b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</a:b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opakov</a:t>
            </a: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á</a:t>
            </a: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n</a:t>
            </a: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í</a:t>
            </a: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 podpole $b</a:t>
            </a:r>
          </a:p>
        </p:txBody>
      </p:sp>
      <p:sp>
        <p:nvSpPr>
          <p:cNvPr id="89091" name="Rectangle 3"/>
          <p:cNvSpPr>
            <a:spLocks noGrp="1"/>
          </p:cNvSpPr>
          <p:nvPr>
            <p:ph idx="4294967295"/>
          </p:nvPr>
        </p:nvSpPr>
        <p:spPr>
          <a:xfrm>
            <a:off x="250825" y="3284538"/>
            <a:ext cx="8893175" cy="23050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710 2# $a Library of Congress.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		         $b Asian Division.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		    	 $b Southern Asia Section</a:t>
            </a:r>
          </a:p>
        </p:txBody>
      </p:sp>
      <p:sp>
        <p:nvSpPr>
          <p:cNvPr id="89092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11122B7-5D58-4336-975F-24B86ECC2F15}" type="datetime1">
              <a:rPr lang="en-US" altLang="cs-CZ" sz="11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100"/>
          </a:p>
        </p:txBody>
      </p:sp>
    </p:spTree>
    <p:extLst>
      <p:ext uri="{BB962C8B-B14F-4D97-AF65-F5344CB8AC3E}">
        <p14:creationId xmlns:p14="http://schemas.microsoft.com/office/powerpoint/2010/main" val="33696704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2"/>
          <p:cNvSpPr>
            <a:spLocks noGrp="1"/>
          </p:cNvSpPr>
          <p:nvPr>
            <p:ph type="title" idx="4294967295"/>
          </p:nvPr>
        </p:nvSpPr>
        <p:spPr>
          <a:xfrm>
            <a:off x="323850" y="188913"/>
            <a:ext cx="8362950" cy="1655762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Podř</a:t>
            </a: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í</a:t>
            </a: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zen</a:t>
            </a: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é</a:t>
            </a: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 korporace</a:t>
            </a:r>
          </a:p>
        </p:txBody>
      </p:sp>
      <p:sp>
        <p:nvSpPr>
          <p:cNvPr id="90115" name="Rectangle 3"/>
          <p:cNvSpPr>
            <a:spLocks noGrp="1"/>
          </p:cNvSpPr>
          <p:nvPr>
            <p:ph idx="4294967295"/>
          </p:nvPr>
        </p:nvSpPr>
        <p:spPr>
          <a:xfrm>
            <a:off x="179388" y="2205038"/>
            <a:ext cx="8856662" cy="4392612"/>
          </a:xfrm>
        </p:spPr>
        <p:txBody>
          <a:bodyPr/>
          <a:lstStyle/>
          <a:p>
            <a:pPr marL="609600" indent="-609600" defTabSz="-13873163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cs-CZ" altLang="cs-CZ" sz="2800" b="1" smtClean="0"/>
              <a:t>245 00 $a Otázky životního prostředí</a:t>
            </a:r>
          </a:p>
          <a:p>
            <a:pPr marL="609600" indent="-609600" defTabSz="-13873163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cs-CZ" altLang="cs-CZ" sz="2800" b="1" smtClean="0"/>
              <a:t>550					      	$a Nad názvem: Filozofická </a:t>
            </a:r>
          </a:p>
          <a:p>
            <a:pPr marL="609600" indent="-609600" defTabSz="-13873163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cs-CZ" altLang="cs-CZ" sz="2800" b="1" smtClean="0"/>
              <a:t>	           a Přírodovědecká fakulta Univerzity	</a:t>
            </a:r>
          </a:p>
          <a:p>
            <a:pPr marL="609600" indent="-609600" defTabSz="-13873163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cs-CZ" altLang="cs-CZ" sz="2800" b="1" smtClean="0"/>
              <a:t>	           Karlovy</a:t>
            </a:r>
          </a:p>
          <a:p>
            <a:pPr marL="609600" indent="-609600" defTabSz="-13873163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800" b="1" smtClean="0"/>
              <a:t>7</a:t>
            </a:r>
            <a:r>
              <a:rPr lang="cs-CZ" altLang="cs-CZ" sz="2800" b="1" smtClean="0"/>
              <a:t>10 2</a:t>
            </a:r>
            <a:r>
              <a:rPr lang="en-US" altLang="cs-CZ" sz="2800" b="1" smtClean="0"/>
              <a:t>#</a:t>
            </a:r>
            <a:r>
              <a:rPr lang="cs-CZ" altLang="cs-CZ" sz="2800" b="1" smtClean="0"/>
              <a:t> $a Univerzita Karlova.</a:t>
            </a:r>
          </a:p>
          <a:p>
            <a:pPr marL="609600" indent="-609600" defTabSz="-13873163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smtClean="0"/>
              <a:t> 		    		  $b Filozofická fakulta</a:t>
            </a:r>
          </a:p>
          <a:p>
            <a:pPr marL="609600" indent="-609600" defTabSz="-13873163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800" b="1" smtClean="0"/>
              <a:t>7</a:t>
            </a:r>
            <a:r>
              <a:rPr lang="cs-CZ" altLang="cs-CZ" sz="2800" b="1" smtClean="0"/>
              <a:t>10 2</a:t>
            </a:r>
            <a:r>
              <a:rPr lang="en-US" altLang="cs-CZ" sz="2800" b="1" smtClean="0"/>
              <a:t>#</a:t>
            </a:r>
            <a:r>
              <a:rPr lang="cs-CZ" altLang="cs-CZ" sz="2800" b="1" smtClean="0"/>
              <a:t> $a Univerzita Karlova.</a:t>
            </a:r>
          </a:p>
          <a:p>
            <a:pPr marL="609600" indent="-609600" defTabSz="-13873163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smtClean="0"/>
              <a:t>		      $b Přírodovědecká fakulta</a:t>
            </a:r>
          </a:p>
        </p:txBody>
      </p:sp>
      <p:sp>
        <p:nvSpPr>
          <p:cNvPr id="90116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F4E03EFC-7227-4C09-B729-29C3CA841555}" type="datetime1">
              <a:rPr lang="en-US" altLang="cs-CZ" sz="11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1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60350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Doplňky/Kvalifikátory</a:t>
            </a:r>
          </a:p>
        </p:txBody>
      </p:sp>
      <p:sp>
        <p:nvSpPr>
          <p:cNvPr id="92163" name="Rectangle 3"/>
          <p:cNvSpPr>
            <a:spLocks noGrp="1"/>
          </p:cNvSpPr>
          <p:nvPr>
            <p:ph idx="4294967295"/>
          </p:nvPr>
        </p:nvSpPr>
        <p:spPr>
          <a:xfrm>
            <a:off x="539750" y="1412875"/>
            <a:ext cx="8402638" cy="52562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sz="3600" b="1" i="1" smtClean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b="1" smtClean="0"/>
              <a:t>pokud je třeba objasnit identitu korporace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b="1" smtClean="0"/>
              <a:t>pokud je třeba rozlišit dvě korporace se stejnými jmény</a:t>
            </a:r>
          </a:p>
          <a:p>
            <a:pPr eaLnBrk="1" hangingPunct="1">
              <a:buFontTx/>
              <a:buNone/>
            </a:pPr>
            <a:r>
              <a:rPr lang="cs-CZ" altLang="cs-CZ" b="1" smtClean="0"/>
              <a:t>----------------------------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b="1" smtClean="0"/>
              <a:t>v češtině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b="1" smtClean="0"/>
              <a:t>v kulatých závorkách</a:t>
            </a:r>
          </a:p>
        </p:txBody>
      </p:sp>
      <p:sp>
        <p:nvSpPr>
          <p:cNvPr id="92164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CE243B51-3F51-4398-9BC7-13658641E8BE}" type="datetime1">
              <a:rPr lang="en-US" altLang="cs-CZ" sz="11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1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620688"/>
            <a:ext cx="8291512" cy="18002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Doplňky/Kvalifikátory</a:t>
            </a:r>
            <a:endParaRPr lang="cs-CZ" altLang="cs-CZ" sz="4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3187" name="Rectangle 3"/>
          <p:cNvSpPr>
            <a:spLocks noGrp="1"/>
          </p:cNvSpPr>
          <p:nvPr>
            <p:ph idx="4294967295"/>
          </p:nvPr>
        </p:nvSpPr>
        <p:spPr>
          <a:xfrm>
            <a:off x="179388" y="2708919"/>
            <a:ext cx="8856662" cy="3668069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i="1" smtClean="0"/>
              <a:t>$</a:t>
            </a:r>
            <a:r>
              <a:rPr lang="cs-CZ" altLang="cs-CZ" sz="2800" b="1" i="1" dirty="0" smtClean="0"/>
              <a:t>a Karel Vaněk (firma)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i="1" smtClean="0"/>
              <a:t>$</a:t>
            </a:r>
            <a:r>
              <a:rPr lang="cs-CZ" altLang="cs-CZ" sz="2800" b="1" i="1" dirty="0" smtClean="0"/>
              <a:t>a </a:t>
            </a:r>
            <a:r>
              <a:rPr lang="cs-CZ" altLang="cs-CZ" sz="2800" b="1" i="1" dirty="0" err="1" smtClean="0"/>
              <a:t>Marsyas</a:t>
            </a:r>
            <a:r>
              <a:rPr lang="cs-CZ" altLang="cs-CZ" sz="2800" b="1" i="1" dirty="0" smtClean="0"/>
              <a:t> (hudební skupina</a:t>
            </a:r>
            <a:r>
              <a:rPr lang="cs-CZ" altLang="cs-CZ" sz="2800" i="1" dirty="0" smtClean="0"/>
              <a:t>)</a:t>
            </a:r>
          </a:p>
          <a:p>
            <a:pPr eaLnBrk="1" hangingPunct="1">
              <a:buNone/>
            </a:pPr>
            <a:r>
              <a:rPr lang="cs-CZ" altLang="cs-CZ" sz="2800" b="1" i="1" smtClean="0"/>
              <a:t>$a </a:t>
            </a:r>
            <a:r>
              <a:rPr lang="cs-CZ" altLang="cs-CZ" sz="2800" b="1" i="1" dirty="0"/>
              <a:t>Historický ústav (Akademie věd ČR)</a:t>
            </a:r>
          </a:p>
          <a:p>
            <a:pPr eaLnBrk="1" hangingPunct="1">
              <a:buNone/>
            </a:pPr>
            <a:r>
              <a:rPr lang="cs-CZ" altLang="cs-CZ" sz="2800" b="1" i="1" smtClean="0"/>
              <a:t>$</a:t>
            </a:r>
            <a:r>
              <a:rPr lang="cs-CZ" altLang="cs-CZ" sz="2800" b="1" i="1" dirty="0"/>
              <a:t>a </a:t>
            </a:r>
            <a:r>
              <a:rPr lang="cs-CZ" altLang="cs-CZ" sz="2800" b="1" i="1" dirty="0" err="1"/>
              <a:t>Historisches</a:t>
            </a:r>
            <a:r>
              <a:rPr lang="cs-CZ" altLang="cs-CZ" sz="2800" b="1" i="1" dirty="0"/>
              <a:t> Museum (</a:t>
            </a:r>
            <a:r>
              <a:rPr lang="cs-CZ" altLang="cs-CZ" sz="2800" b="1" i="1" dirty="0" err="1"/>
              <a:t>Altdorf</a:t>
            </a:r>
            <a:r>
              <a:rPr lang="cs-CZ" altLang="cs-CZ" sz="2800" b="1" i="1" dirty="0"/>
              <a:t>, Švýcarsko)</a:t>
            </a:r>
          </a:p>
          <a:p>
            <a:pPr eaLnBrk="1" hangingPunct="1">
              <a:buNone/>
            </a:pPr>
            <a:r>
              <a:rPr lang="cs-CZ" altLang="cs-CZ" sz="2800" b="1" i="1" smtClean="0"/>
              <a:t>$</a:t>
            </a:r>
            <a:r>
              <a:rPr lang="cs-CZ" altLang="cs-CZ" sz="2800" b="1" i="1" dirty="0"/>
              <a:t>a </a:t>
            </a:r>
            <a:r>
              <a:rPr lang="cs-CZ" altLang="cs-CZ" sz="2800" b="1" i="1" dirty="0" err="1"/>
              <a:t>Historisches</a:t>
            </a:r>
            <a:r>
              <a:rPr lang="cs-CZ" altLang="cs-CZ" sz="2800" b="1" i="1" dirty="0"/>
              <a:t> Museum (</a:t>
            </a:r>
            <a:r>
              <a:rPr lang="cs-CZ" altLang="cs-CZ" sz="2800" b="1" i="1" dirty="0" err="1"/>
              <a:t>Bamberg</a:t>
            </a:r>
            <a:r>
              <a:rPr lang="cs-CZ" altLang="cs-CZ" sz="2800" b="1" i="1" dirty="0"/>
              <a:t>, Německo)</a:t>
            </a:r>
          </a:p>
          <a:p>
            <a:pPr eaLnBrk="1" hangingPunct="1">
              <a:buNone/>
            </a:pPr>
            <a:r>
              <a:rPr lang="cs-CZ" altLang="cs-CZ" sz="2800" b="1" i="1" smtClean="0"/>
              <a:t>$</a:t>
            </a:r>
            <a:r>
              <a:rPr lang="cs-CZ" altLang="cs-CZ" sz="2800" b="1" i="1" dirty="0"/>
              <a:t>a Galerie (Litoměřice, Česko)</a:t>
            </a:r>
          </a:p>
          <a:p>
            <a:pPr eaLnBrk="1" hangingPunct="1">
              <a:buNone/>
            </a:pPr>
            <a:endParaRPr lang="cs-CZ" altLang="cs-CZ" sz="2800" b="1" i="1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i="1" dirty="0" smtClean="0"/>
          </a:p>
        </p:txBody>
      </p:sp>
      <p:sp>
        <p:nvSpPr>
          <p:cNvPr id="93188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A984978A-9B00-4419-AFEF-02E19FD887FB}" type="datetime1">
              <a:rPr lang="en-US" altLang="cs-CZ" sz="11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1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5888"/>
          </a:xfrm>
        </p:spPr>
        <p:txBody>
          <a:bodyPr/>
          <a:lstStyle/>
          <a:p>
            <a:pPr eaLnBrk="1" hangingPunct="1"/>
            <a:endParaRPr lang="cs-CZ" altLang="cs-CZ" sz="40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268413"/>
            <a:ext cx="8389937" cy="46815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3000" b="1" smtClean="0">
                <a:solidFill>
                  <a:srgbClr val="0000FF"/>
                </a:solidFill>
              </a:rPr>
              <a:t>Seifert, Jaroslav, 1901-1986</a:t>
            </a:r>
            <a:r>
              <a:rPr lang="cs-CZ" altLang="cs-CZ" sz="3000" b="1" smtClean="0">
                <a:solidFill>
                  <a:srgbClr val="FF99FF"/>
                </a:solidFill>
              </a:rPr>
              <a:t> 	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3000" b="1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3000" b="1" smtClean="0"/>
              <a:t>Větvičky jívy : lyrická poezie /</a:t>
            </a:r>
            <a:r>
              <a:rPr lang="cs-CZ" altLang="cs-CZ" sz="3000" b="1" smtClean="0">
                <a:solidFill>
                  <a:schemeClr val="tx2"/>
                </a:solidFill>
              </a:rPr>
              <a:t> </a:t>
            </a:r>
            <a:r>
              <a:rPr lang="cs-CZ" altLang="cs-CZ" sz="3000" b="1" smtClean="0">
                <a:solidFill>
                  <a:srgbClr val="9900FF"/>
                </a:solidFill>
              </a:rPr>
              <a:t>Jaroslav Seifert ; ilustroval Ota Janeček</a:t>
            </a:r>
            <a:r>
              <a:rPr lang="cs-CZ" altLang="cs-CZ" sz="3000" b="1" smtClean="0"/>
              <a:t>. – Vyd. 1. – Praha : Nibiru, 2006. – 71 stran : barevné ilustrace  ; 18 cm. – (Česká poezie ; sv. 26)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3000" b="1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3000" b="1" smtClean="0">
                <a:solidFill>
                  <a:srgbClr val="0000FF"/>
                </a:solidFill>
              </a:rPr>
              <a:t>Janeček, Ota, 1919-1996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3000" b="1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3000" b="1" smtClean="0">
                <a:solidFill>
                  <a:srgbClr val="0000FF"/>
                </a:solidFill>
              </a:rPr>
              <a:t>Česká poezie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2"/>
          <p:cNvSpPr>
            <a:spLocks noGrp="1"/>
          </p:cNvSpPr>
          <p:nvPr>
            <p:ph type="title" idx="4294967295"/>
          </p:nvPr>
        </p:nvSpPr>
        <p:spPr>
          <a:xfrm>
            <a:off x="323850" y="274638"/>
            <a:ext cx="8362950" cy="17145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Popis pod správním celkem</a:t>
            </a:r>
          </a:p>
        </p:txBody>
      </p:sp>
      <p:sp>
        <p:nvSpPr>
          <p:cNvPr id="99331" name="Rectangle 3"/>
          <p:cNvSpPr>
            <a:spLocks noGrp="1"/>
          </p:cNvSpPr>
          <p:nvPr>
            <p:ph idx="4294967295"/>
          </p:nvPr>
        </p:nvSpPr>
        <p:spPr>
          <a:xfrm>
            <a:off x="539750" y="2498725"/>
            <a:ext cx="8147050" cy="2225675"/>
          </a:xfrm>
        </p:spPr>
        <p:txBody>
          <a:bodyPr/>
          <a:lstStyle/>
          <a:p>
            <a:pPr eaLnBrk="1" hangingPunct="1">
              <a:buClr>
                <a:srgbClr val="FF9900"/>
              </a:buClr>
              <a:buFont typeface="Wingdings" panose="05000000000000000000" pitchFamily="2" charset="2"/>
              <a:buChar char="Ø"/>
            </a:pPr>
            <a:r>
              <a:rPr lang="cs-CZ" altLang="cs-CZ" sz="3700" b="1" smtClean="0"/>
              <a:t>obvykle státní instituce nebo orgány státní správy</a:t>
            </a:r>
          </a:p>
          <a:p>
            <a:pPr eaLnBrk="1" hangingPunct="1">
              <a:buClr>
                <a:srgbClr val="FF9900"/>
              </a:buClr>
              <a:buFont typeface="Wingdings" panose="05000000000000000000" pitchFamily="2" charset="2"/>
              <a:buNone/>
            </a:pPr>
            <a:endParaRPr lang="cs-CZ" altLang="cs-CZ" sz="3700" b="1" smtClean="0"/>
          </a:p>
        </p:txBody>
      </p:sp>
      <p:sp>
        <p:nvSpPr>
          <p:cNvPr id="99332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6FBDC0F-01C3-4078-A693-D647CF9205A4}" type="datetime1">
              <a:rPr lang="en-US" altLang="cs-CZ" sz="11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1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68288"/>
            <a:ext cx="8229600" cy="179228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Popis pod správním celkem (jurisdikcí)</a:t>
            </a:r>
          </a:p>
        </p:txBody>
      </p:sp>
      <p:sp>
        <p:nvSpPr>
          <p:cNvPr id="100355" name="Rectangle 3"/>
          <p:cNvSpPr>
            <a:spLocks noGrp="1"/>
          </p:cNvSpPr>
          <p:nvPr>
            <p:ph idx="4294967295"/>
          </p:nvPr>
        </p:nvSpPr>
        <p:spPr>
          <a:xfrm>
            <a:off x="457200" y="2498725"/>
            <a:ext cx="8229600" cy="3122613"/>
          </a:xfrm>
        </p:spPr>
        <p:txBody>
          <a:bodyPr/>
          <a:lstStyle/>
          <a:p>
            <a:pPr eaLnBrk="1" hangingPunct="1">
              <a:buClr>
                <a:srgbClr val="FF9900"/>
              </a:buClr>
              <a:buFont typeface="Wingdings" panose="05000000000000000000" pitchFamily="2" charset="2"/>
              <a:buNone/>
            </a:pPr>
            <a:endParaRPr lang="cs-CZ" altLang="cs-CZ" b="1" smtClean="0"/>
          </a:p>
          <a:p>
            <a:pPr eaLnBrk="1" hangingPunct="1">
              <a:buClr>
                <a:srgbClr val="FF9900"/>
              </a:buClr>
              <a:buFont typeface="Wingdings" panose="05000000000000000000" pitchFamily="2" charset="2"/>
              <a:buChar char="Ø"/>
            </a:pPr>
            <a:r>
              <a:rPr lang="cs-CZ" altLang="cs-CZ" sz="3700" b="1" smtClean="0"/>
              <a:t>první indikátor 1</a:t>
            </a:r>
          </a:p>
          <a:p>
            <a:pPr eaLnBrk="1" hangingPunct="1">
              <a:buClr>
                <a:srgbClr val="FF9900"/>
              </a:buClr>
              <a:buFont typeface="Wingdings" panose="05000000000000000000" pitchFamily="2" charset="2"/>
              <a:buChar char="Ø"/>
            </a:pPr>
            <a:endParaRPr lang="cs-CZ" altLang="cs-CZ" sz="3700" b="1" smtClean="0"/>
          </a:p>
          <a:p>
            <a:pPr eaLnBrk="1" hangingPunct="1">
              <a:buClr>
                <a:srgbClr val="FF9900"/>
              </a:buClr>
              <a:buFont typeface="Wingdings" panose="05000000000000000000" pitchFamily="2" charset="2"/>
              <a:buChar char="Ø"/>
            </a:pPr>
            <a:r>
              <a:rPr lang="cs-CZ" altLang="cs-CZ" sz="3700" b="1" smtClean="0"/>
              <a:t>vstupní prvek česky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3700" smtClean="0"/>
          </a:p>
        </p:txBody>
      </p:sp>
      <p:sp>
        <p:nvSpPr>
          <p:cNvPr id="100356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8053FC65-2C1C-4081-9DFB-C1928275F918}" type="datetime1">
              <a:rPr lang="en-US" altLang="cs-CZ" sz="11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1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728788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Popis pod správním celkem</a:t>
            </a:r>
            <a:b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(jurisdikcí)</a:t>
            </a:r>
          </a:p>
        </p:txBody>
      </p:sp>
      <p:sp>
        <p:nvSpPr>
          <p:cNvPr id="101379" name="Rectangle 3"/>
          <p:cNvSpPr>
            <a:spLocks noGrp="1"/>
          </p:cNvSpPr>
          <p:nvPr>
            <p:ph idx="4294967295"/>
          </p:nvPr>
        </p:nvSpPr>
        <p:spPr>
          <a:xfrm>
            <a:off x="179388" y="2060575"/>
            <a:ext cx="8424862" cy="45370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b="1" smtClean="0"/>
              <a:t>110 1# $a Česko.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b="1" smtClean="0"/>
              <a:t>		   $b Ministerstvo kultury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800" b="1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b="1" smtClean="0"/>
              <a:t>110 1# $a Česko.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b="1" smtClean="0"/>
              <a:t>		   $b Parlament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800" b="1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b="1" smtClean="0"/>
              <a:t>110 1</a:t>
            </a:r>
            <a:r>
              <a:rPr lang="en-US" altLang="cs-CZ" sz="2800" b="1" smtClean="0"/>
              <a:t># $a</a:t>
            </a:r>
            <a:r>
              <a:rPr lang="cs-CZ" altLang="cs-CZ" sz="2800" b="1" smtClean="0"/>
              <a:t> Československo.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b="1" smtClean="0"/>
              <a:t>		   $b Federální ministerstvo dopravy.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b="1" smtClean="0"/>
              <a:t>		   $b Odbor pozemních komunikací</a:t>
            </a:r>
          </a:p>
        </p:txBody>
      </p:sp>
      <p:sp>
        <p:nvSpPr>
          <p:cNvPr id="101380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8539857E-04B5-4DF1-BF4C-8CA7B931514C}" type="datetime1">
              <a:rPr lang="en-US" altLang="cs-CZ" sz="11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1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2"/>
          <p:cNvSpPr>
            <a:spLocks noGrp="1"/>
          </p:cNvSpPr>
          <p:nvPr>
            <p:ph type="title" idx="4294967295"/>
          </p:nvPr>
        </p:nvSpPr>
        <p:spPr>
          <a:xfrm>
            <a:off x="611188" y="268288"/>
            <a:ext cx="8075612" cy="172085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Popis pod správním celkem</a:t>
            </a:r>
            <a:b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(jurisdikcí)</a:t>
            </a:r>
          </a:p>
        </p:txBody>
      </p:sp>
      <p:sp>
        <p:nvSpPr>
          <p:cNvPr id="102403" name="Rectangle 3"/>
          <p:cNvSpPr>
            <a:spLocks noGrp="1"/>
          </p:cNvSpPr>
          <p:nvPr>
            <p:ph idx="4294967295"/>
          </p:nvPr>
        </p:nvSpPr>
        <p:spPr>
          <a:xfrm>
            <a:off x="250825" y="2492375"/>
            <a:ext cx="8651875" cy="41767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smtClean="0"/>
              <a:t>710 1# $a Pardubický kraj (Česko).</a:t>
            </a:r>
            <a:r>
              <a:rPr lang="cs-CZ" altLang="cs-CZ" sz="2800" smtClean="0"/>
              <a:t> </a:t>
            </a:r>
            <a:endParaRPr lang="cs-CZ" altLang="cs-CZ" sz="2800" b="1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smtClean="0"/>
              <a:t>	        $b Krajský úřad</a:t>
            </a:r>
            <a:endParaRPr lang="cs-CZ" altLang="cs-CZ" sz="2800" b="1" smtClean="0">
              <a:solidFill>
                <a:srgbClr val="FFFF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b="1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smtClean="0"/>
              <a:t>110 1</a:t>
            </a:r>
            <a:r>
              <a:rPr lang="en-US" altLang="cs-CZ" sz="2800" b="1" smtClean="0"/>
              <a:t># $a</a:t>
            </a:r>
            <a:r>
              <a:rPr lang="cs-CZ" altLang="cs-CZ" sz="2800" b="1" smtClean="0"/>
              <a:t> </a:t>
            </a:r>
            <a:r>
              <a:rPr lang="en-US" altLang="cs-CZ" sz="2800" b="1" smtClean="0"/>
              <a:t>Pra</a:t>
            </a:r>
            <a:r>
              <a:rPr lang="cs-CZ" altLang="cs-CZ" sz="2800" b="1" smtClean="0"/>
              <a:t>ha (Česko).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smtClean="0"/>
              <a:t>	         $b Magistrát.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smtClean="0"/>
              <a:t>   		   $b Odbor životního prostředí</a:t>
            </a:r>
          </a:p>
        </p:txBody>
      </p:sp>
      <p:sp>
        <p:nvSpPr>
          <p:cNvPr id="102404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E6A0F907-B198-48F4-9826-0CA753CF3BC3}" type="datetime1">
              <a:rPr lang="en-US" altLang="cs-CZ" sz="11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1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2"/>
          <p:cNvSpPr>
            <a:spLocks noGrp="1"/>
          </p:cNvSpPr>
          <p:nvPr>
            <p:ph type="title" idx="4294967295"/>
          </p:nvPr>
        </p:nvSpPr>
        <p:spPr>
          <a:xfrm>
            <a:off x="179388" y="115888"/>
            <a:ext cx="8785225" cy="165735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Vstupní prvek (jméno země apod.)</a:t>
            </a:r>
            <a:br>
              <a:rPr lang="cs-CZ" altLang="cs-CZ" sz="4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40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ČESKY</a:t>
            </a:r>
          </a:p>
        </p:txBody>
      </p:sp>
      <p:sp>
        <p:nvSpPr>
          <p:cNvPr id="103427" name="Rectangle 3"/>
          <p:cNvSpPr>
            <a:spLocks noGrp="1"/>
          </p:cNvSpPr>
          <p:nvPr>
            <p:ph idx="4294967295"/>
          </p:nvPr>
        </p:nvSpPr>
        <p:spPr>
          <a:xfrm>
            <a:off x="179388" y="2636838"/>
            <a:ext cx="8640762" cy="40322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smtClean="0"/>
              <a:t>110 1# $a Spojené státy americké.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smtClean="0"/>
              <a:t>		   $b Air Force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smtClean="0"/>
              <a:t>		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smtClean="0"/>
              <a:t>110 1</a:t>
            </a:r>
            <a:r>
              <a:rPr lang="en-US" altLang="cs-CZ" sz="2800" b="1" smtClean="0"/>
              <a:t># $a</a:t>
            </a:r>
            <a:r>
              <a:rPr lang="cs-CZ" altLang="cs-CZ" sz="2800" b="1" smtClean="0"/>
              <a:t> </a:t>
            </a:r>
            <a:r>
              <a:rPr lang="de-DE" altLang="cs-CZ" sz="2800" b="1" smtClean="0"/>
              <a:t>Bavorsko (Německo</a:t>
            </a:r>
            <a:r>
              <a:rPr lang="cs-CZ" altLang="cs-CZ" sz="2800" b="1" smtClean="0"/>
              <a:t>).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smtClean="0"/>
              <a:t>	         $b </a:t>
            </a:r>
            <a:r>
              <a:rPr lang="de-DE" altLang="cs-CZ" sz="2800" b="1" smtClean="0"/>
              <a:t>Staatsministerium für</a:t>
            </a:r>
            <a:r>
              <a:rPr lang="cs-CZ" altLang="cs-CZ" sz="2800" b="1" smtClean="0"/>
              <a:t> </a:t>
            </a:r>
            <a:r>
              <a:rPr lang="de-DE" altLang="cs-CZ" sz="2800" b="1" smtClean="0"/>
              <a:t>Wissenschaft,</a:t>
            </a:r>
            <a:endParaRPr lang="cs-CZ" altLang="cs-CZ" sz="2800" b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smtClean="0"/>
              <a:t>	 	        </a:t>
            </a:r>
            <a:r>
              <a:rPr lang="de-DE" altLang="cs-CZ" sz="2800" b="1" smtClean="0"/>
              <a:t>Forschung und Kunst </a:t>
            </a:r>
            <a:endParaRPr lang="cs-CZ" altLang="cs-CZ" sz="2800" b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smtClean="0"/>
              <a:t>			</a:t>
            </a:r>
          </a:p>
        </p:txBody>
      </p:sp>
      <p:sp>
        <p:nvSpPr>
          <p:cNvPr id="103428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26EF458F-4CD9-42D4-99D9-811AB84BF378}" type="datetime1">
              <a:rPr lang="en-US" altLang="cs-CZ" sz="11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1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268288"/>
            <a:ext cx="8291512" cy="222408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5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Státní činitelé</a:t>
            </a:r>
            <a:br>
              <a:rPr lang="cs-CZ" altLang="cs-CZ" sz="5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5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Představitelé </a:t>
            </a:r>
            <a:r>
              <a:rPr lang="cs-CZ" altLang="cs-CZ" sz="5400" b="1">
                <a:effectLst>
                  <a:outerShdw blurRad="38100" dist="38100" dir="2700000" algn="tl">
                    <a:srgbClr val="C0C0C0"/>
                  </a:outerShdw>
                </a:effectLst>
              </a:rPr>
              <a:t>církví </a:t>
            </a:r>
            <a:endParaRPr lang="cs-CZ" altLang="cs-CZ" sz="54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451" name="Rectangle 3"/>
          <p:cNvSpPr>
            <a:spLocks noGrp="1"/>
          </p:cNvSpPr>
          <p:nvPr>
            <p:ph idx="4294967295"/>
          </p:nvPr>
        </p:nvSpPr>
        <p:spPr>
          <a:xfrm>
            <a:off x="457200" y="2852937"/>
            <a:ext cx="8229600" cy="367240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110 1# $a Česko.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		    $b Prezident (1993-2004 : Havel)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i="1" smtClean="0"/>
          </a:p>
          <a:p>
            <a:pPr eaLnBrk="1" hangingPunct="1">
              <a:buNone/>
            </a:pPr>
            <a:r>
              <a:rPr lang="cs-CZ" altLang="cs-CZ" b="1"/>
              <a:t>710 1# $a Katolická církev.</a:t>
            </a:r>
          </a:p>
          <a:p>
            <a:pPr eaLnBrk="1" hangingPunct="1">
              <a:buNone/>
            </a:pPr>
            <a:r>
              <a:rPr lang="cs-CZ" altLang="cs-CZ" b="1"/>
              <a:t>	         $b Papež (1963-1978 : Pavel VI.)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</p:txBody>
      </p:sp>
      <p:sp>
        <p:nvSpPr>
          <p:cNvPr id="104452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7D9D6915-AB2F-4678-906D-7A67F9BCEB4E}" type="datetime1">
              <a:rPr lang="en-US" altLang="cs-CZ" sz="11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1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268288"/>
            <a:ext cx="8291512" cy="2224087"/>
          </a:xfrm>
        </p:spPr>
        <p:txBody>
          <a:bodyPr/>
          <a:lstStyle/>
          <a:p>
            <a:pPr eaLnBrk="1" hangingPunct="1">
              <a:defRPr/>
            </a:pPr>
            <a:r>
              <a:rPr lang="cs-CZ" sz="5400" b="1" kern="0"/>
              <a:t>Velvyslanectví</a:t>
            </a:r>
            <a:endParaRPr lang="cs-CZ" altLang="cs-CZ" sz="54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451" name="Rectangle 3"/>
          <p:cNvSpPr>
            <a:spLocks noGrp="1"/>
          </p:cNvSpPr>
          <p:nvPr>
            <p:ph idx="4294967295"/>
          </p:nvPr>
        </p:nvSpPr>
        <p:spPr>
          <a:xfrm>
            <a:off x="457200" y="2204864"/>
            <a:ext cx="8229600" cy="4320481"/>
          </a:xfrm>
        </p:spPr>
        <p:txBody>
          <a:bodyPr/>
          <a:lstStyle/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b="1"/>
              <a:t>710 1# $a Česko.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b="1"/>
              <a:t>		   $b Velvyslanectví  (Německo)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b="1"/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b="1"/>
              <a:t>110 1# $a Španělsko.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b="1"/>
              <a:t>		   $b Embajada  (Česko)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b="1"/>
              <a:t>         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b="1"/>
              <a:t>110 1# $a Spojené státy americké.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b="1"/>
              <a:t>	         $b Embassy  (Bulharsko)</a:t>
            </a: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</p:txBody>
      </p:sp>
      <p:sp>
        <p:nvSpPr>
          <p:cNvPr id="104452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7D9D6915-AB2F-4678-906D-7A67F9BCEB4E}" type="datetime1">
              <a:rPr lang="en-US" altLang="cs-CZ" sz="11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100"/>
          </a:p>
        </p:txBody>
      </p:sp>
    </p:spTree>
    <p:extLst>
      <p:ext uri="{BB962C8B-B14F-4D97-AF65-F5344CB8AC3E}">
        <p14:creationId xmlns:p14="http://schemas.microsoft.com/office/powerpoint/2010/main" val="2427580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700213"/>
            <a:ext cx="7848600" cy="33131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6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JMÉNA </a:t>
            </a:r>
            <a:br>
              <a:rPr lang="cs-CZ" altLang="cs-CZ" sz="6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6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AKCÍ</a:t>
            </a:r>
            <a:br>
              <a:rPr lang="cs-CZ" altLang="cs-CZ" sz="6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6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(konference apod.)</a:t>
            </a:r>
          </a:p>
        </p:txBody>
      </p:sp>
      <p:sp>
        <p:nvSpPr>
          <p:cNvPr id="106499" name="Rectangle 3"/>
          <p:cNvSpPr>
            <a:spLocks noGrp="1"/>
          </p:cNvSpPr>
          <p:nvPr>
            <p:ph idx="4294967295"/>
          </p:nvPr>
        </p:nvSpPr>
        <p:spPr>
          <a:xfrm>
            <a:off x="1169988" y="6524625"/>
            <a:ext cx="7772400" cy="2174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800" smtClean="0"/>
          </a:p>
        </p:txBody>
      </p:sp>
      <p:sp>
        <p:nvSpPr>
          <p:cNvPr id="106500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48779B27-66FD-4AA1-B3E3-43C1E3038A68}" type="datetime1">
              <a:rPr lang="en-US" altLang="cs-CZ" sz="11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1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2"/>
          <p:cNvSpPr>
            <a:spLocks noGrp="1"/>
          </p:cNvSpPr>
          <p:nvPr>
            <p:ph type="title" idx="4294967295"/>
          </p:nvPr>
        </p:nvSpPr>
        <p:spPr>
          <a:xfrm>
            <a:off x="107950" y="268288"/>
            <a:ext cx="7056438" cy="2081212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cs-CZ" altLang="cs-CZ" sz="6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X11</a:t>
            </a:r>
            <a:br>
              <a:rPr lang="cs-CZ" altLang="cs-CZ" sz="6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6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Jména akcí</a:t>
            </a:r>
          </a:p>
        </p:txBody>
      </p:sp>
      <p:sp>
        <p:nvSpPr>
          <p:cNvPr id="107523" name="Rectangle 3"/>
          <p:cNvSpPr>
            <a:spLocks noGrp="1"/>
          </p:cNvSpPr>
          <p:nvPr>
            <p:ph idx="4294967295"/>
          </p:nvPr>
        </p:nvSpPr>
        <p:spPr>
          <a:xfrm>
            <a:off x="179388" y="2852738"/>
            <a:ext cx="8785225" cy="33845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4100" b="1" smtClean="0"/>
              <a:t>111  Hlavní záhlaví (NO)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4100" b="1" smtClean="0"/>
              <a:t>711  Vedlejší záhlaví (O)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-------------------------------------------------------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611	   Vedlejší věcné záhlaví (O)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811	   Vedlejší záhlaví pro edici (O)</a:t>
            </a:r>
          </a:p>
        </p:txBody>
      </p:sp>
      <p:sp>
        <p:nvSpPr>
          <p:cNvPr id="107524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83109F73-14F0-4CA9-9554-46EC5F833374}" type="datetime1">
              <a:rPr lang="en-US" altLang="cs-CZ" sz="11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1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115888"/>
            <a:ext cx="8229600" cy="122555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9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INDIKÁTORY</a:t>
            </a:r>
          </a:p>
        </p:txBody>
      </p:sp>
      <p:sp>
        <p:nvSpPr>
          <p:cNvPr id="108547" name="Rectangle 3"/>
          <p:cNvSpPr>
            <a:spLocks noGrp="1"/>
          </p:cNvSpPr>
          <p:nvPr>
            <p:ph idx="4294967295"/>
          </p:nvPr>
        </p:nvSpPr>
        <p:spPr>
          <a:xfrm>
            <a:off x="107950" y="1484313"/>
            <a:ext cx="8578850" cy="51847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První indikátor </a:t>
            </a:r>
            <a:r>
              <a:rPr lang="cs-CZ" altLang="cs-CZ" b="1" i="1" smtClean="0"/>
              <a:t>(indikátor formy jména)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	0       invertovaná forma jména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	1       jméno jurisdikce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	2       jméno v přímém pořadí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b="1" smtClean="0"/>
              <a:t>-----------------------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b="1" smtClean="0"/>
              <a:t>Druhý indikátor  </a:t>
            </a:r>
            <a:endParaRPr lang="cs-CZ" altLang="cs-CZ" sz="24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b="1" smtClean="0"/>
              <a:t>	111</a:t>
            </a:r>
            <a:r>
              <a:rPr lang="cs-CZ" altLang="cs-CZ" sz="2400" b="1" smtClean="0">
                <a:cs typeface="Times New Roman" panose="02020603050405020304" pitchFamily="18" charset="0"/>
              </a:rPr>
              <a:t>      </a:t>
            </a:r>
            <a:r>
              <a:rPr lang="cs-CZ" altLang="cs-CZ" sz="2400" b="1" smtClean="0"/>
              <a:t>nedefinován</a:t>
            </a:r>
            <a:endParaRPr lang="cs-CZ" altLang="cs-CZ" sz="24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b="1" smtClean="0"/>
              <a:t>	711      typ vedlejšího záhlaví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b="1" smtClean="0"/>
              <a:t>		     </a:t>
            </a:r>
            <a:r>
              <a:rPr lang="en-US" altLang="cs-CZ" sz="2400" b="1" smtClean="0"/>
              <a:t>#   typ nespecifikován </a:t>
            </a:r>
            <a:endParaRPr lang="cs-CZ" altLang="cs-CZ" sz="2400" b="1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b="1" smtClean="0"/>
              <a:t>	            2    analytické záhlaví (záhlaví jméno/název)</a:t>
            </a:r>
          </a:p>
        </p:txBody>
      </p:sp>
      <p:sp>
        <p:nvSpPr>
          <p:cNvPr id="108548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31B88D17-E2CC-450A-874C-2EA9D5CB8EBB}" type="datetime1">
              <a:rPr lang="en-US" altLang="cs-CZ" sz="11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1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5888"/>
          </a:xfrm>
        </p:spPr>
        <p:txBody>
          <a:bodyPr/>
          <a:lstStyle/>
          <a:p>
            <a:pPr eaLnBrk="1" hangingPunct="1"/>
            <a:endParaRPr lang="cs-CZ" altLang="cs-CZ" sz="40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950" y="549275"/>
            <a:ext cx="9036050" cy="61198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3000" smtClean="0">
                <a:solidFill>
                  <a:srgbClr val="0000FF"/>
                </a:solidFill>
              </a:rPr>
              <a:t>100 1#  $a Seifert, Jaroslav, $d 1901-1986 	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3000" smtClean="0">
                <a:solidFill>
                  <a:srgbClr val="0000FF"/>
                </a:solidFill>
              </a:rPr>
              <a:t>		     $7 jk01110657 $4 aut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3000" smtClean="0"/>
              <a:t>245 10 $a Větvičky jívy : $b lyrická poezie /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3000" smtClean="0"/>
              <a:t>	         $c</a:t>
            </a:r>
            <a:r>
              <a:rPr lang="cs-CZ" altLang="cs-CZ" sz="3000" smtClean="0">
                <a:solidFill>
                  <a:schemeClr val="tx2"/>
                </a:solidFill>
              </a:rPr>
              <a:t> </a:t>
            </a:r>
            <a:r>
              <a:rPr lang="cs-CZ" altLang="cs-CZ" sz="3000" smtClean="0">
                <a:solidFill>
                  <a:srgbClr val="9900FF"/>
                </a:solidFill>
              </a:rPr>
              <a:t>Jaroslav Seifert  ; ilustroval Ota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3000" smtClean="0">
                <a:solidFill>
                  <a:srgbClr val="9900FF"/>
                </a:solidFill>
              </a:rPr>
              <a:t>	         Janeček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3000" smtClean="0"/>
              <a:t>250      $a Vydání 1.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3000" smtClean="0"/>
              <a:t>264 #1 $a Praha : $b Nibiru, $c2006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3000" smtClean="0"/>
              <a:t>300 	   $a 71 stran : $b barevné ilustrace  ;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3000" smtClean="0"/>
              <a:t>		   $c 18 cm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3000" smtClean="0"/>
              <a:t>490 1# $a Česká poezie ; $v sv. 26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3000" smtClean="0">
                <a:solidFill>
                  <a:srgbClr val="0000FF"/>
                </a:solidFill>
              </a:rPr>
              <a:t>700 1# $a Janeček, Ota, $d 1919-1996 		 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3000" smtClean="0">
                <a:solidFill>
                  <a:srgbClr val="0000FF"/>
                </a:solidFill>
              </a:rPr>
              <a:t>	         $7 jk01050921 $4 ill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3000" smtClean="0"/>
              <a:t>830 #0  $a Česká poezie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20700"/>
            <a:ext cx="8229600" cy="1058863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PODPOLE</a:t>
            </a:r>
            <a:endParaRPr lang="cs-CZ" altLang="cs-CZ" smtClean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9571" name="Rectangle 3"/>
          <p:cNvSpPr>
            <a:spLocks noGrp="1"/>
          </p:cNvSpPr>
          <p:nvPr>
            <p:ph idx="4294967295"/>
          </p:nvPr>
        </p:nvSpPr>
        <p:spPr>
          <a:xfrm>
            <a:off x="179388" y="2852936"/>
            <a:ext cx="8785225" cy="360025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b="1" smtClean="0"/>
              <a:t>$a  Jméno akce (NO)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b="1" smtClean="0"/>
              <a:t>$n  Číslo akce (O)</a:t>
            </a:r>
            <a:endParaRPr lang="en-US" altLang="cs-CZ" b="1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b="1" smtClean="0"/>
              <a:t>$</a:t>
            </a:r>
            <a:r>
              <a:rPr lang="cs-CZ" altLang="cs-CZ" b="1" smtClean="0">
                <a:solidFill>
                  <a:srgbClr val="CC0000"/>
                </a:solidFill>
              </a:rPr>
              <a:t>d</a:t>
            </a:r>
            <a:r>
              <a:rPr lang="cs-CZ" altLang="cs-CZ" b="1" smtClean="0"/>
              <a:t>  Datum konání akce (NO)</a:t>
            </a:r>
            <a:endParaRPr lang="en-US" altLang="cs-CZ" b="1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b="1" smtClean="0"/>
              <a:t>$</a:t>
            </a:r>
            <a:r>
              <a:rPr lang="cs-CZ" altLang="cs-CZ" b="1" smtClean="0">
                <a:solidFill>
                  <a:srgbClr val="CC0000"/>
                </a:solidFill>
              </a:rPr>
              <a:t>c</a:t>
            </a:r>
            <a:r>
              <a:rPr lang="cs-CZ" altLang="cs-CZ" b="1" smtClean="0"/>
              <a:t>  Místo konání akce (O)</a:t>
            </a:r>
            <a:endParaRPr lang="cs-CZ" altLang="cs-CZ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b="1" smtClean="0"/>
              <a:t>$7  Číslo záznamu národní autority</a:t>
            </a:r>
          </a:p>
        </p:txBody>
      </p:sp>
      <p:sp>
        <p:nvSpPr>
          <p:cNvPr id="109572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827D6ED7-F233-4F79-BAB7-10C88C4E9518}" type="datetime1">
              <a:rPr lang="en-US" altLang="cs-CZ" sz="11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1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20701"/>
            <a:ext cx="8229600" cy="171996"/>
          </a:xfrm>
        </p:spPr>
        <p:txBody>
          <a:bodyPr/>
          <a:lstStyle/>
          <a:p>
            <a:pPr eaLnBrk="1" hangingPunct="1">
              <a:defRPr/>
            </a:pPr>
            <a:endParaRPr lang="cs-CZ" altLang="cs-CZ" smtClean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9571" name="Rectangle 3"/>
          <p:cNvSpPr>
            <a:spLocks noGrp="1"/>
          </p:cNvSpPr>
          <p:nvPr>
            <p:ph idx="4294967295"/>
          </p:nvPr>
        </p:nvSpPr>
        <p:spPr>
          <a:xfrm>
            <a:off x="107504" y="1196753"/>
            <a:ext cx="8928992" cy="5400600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cs-CZ" sz="2800" b="1"/>
              <a:t>111</a:t>
            </a:r>
            <a:r>
              <a:rPr lang="cs-CZ" altLang="cs-CZ" sz="2800" b="1"/>
              <a:t> </a:t>
            </a:r>
            <a:r>
              <a:rPr lang="en-US" altLang="cs-CZ" sz="2800" b="1"/>
              <a:t>2</a:t>
            </a:r>
            <a:r>
              <a:rPr lang="cs-CZ" altLang="cs-CZ" sz="2800" b="1"/>
              <a:t>#</a:t>
            </a:r>
            <a:r>
              <a:rPr lang="en-US" altLang="cs-CZ" sz="2800" b="1"/>
              <a:t> $a</a:t>
            </a:r>
            <a:r>
              <a:rPr lang="cs-CZ" altLang="cs-CZ" sz="2800" b="1"/>
              <a:t> </a:t>
            </a:r>
            <a:r>
              <a:rPr lang="en-US" altLang="cs-CZ" sz="2800" b="1"/>
              <a:t>Didaktická </a:t>
            </a:r>
            <a:r>
              <a:rPr lang="cs-CZ" altLang="cs-CZ" sz="2800" b="1"/>
              <a:t>k</a:t>
            </a:r>
            <a:r>
              <a:rPr lang="en-US" altLang="cs-CZ" sz="2800" b="1"/>
              <a:t>onference</a:t>
            </a:r>
            <a:endParaRPr lang="cs-CZ" altLang="cs-CZ" sz="2800" b="1"/>
          </a:p>
          <a:p>
            <a:pPr eaLnBrk="1" hangingPunct="1">
              <a:buNone/>
            </a:pPr>
            <a:r>
              <a:rPr lang="cs-CZ" altLang="cs-CZ" sz="2800" b="1"/>
              <a:t>		   </a:t>
            </a:r>
            <a:r>
              <a:rPr lang="en-US" altLang="cs-CZ" sz="2800" b="1"/>
              <a:t>$n</a:t>
            </a:r>
            <a:r>
              <a:rPr lang="cs-CZ" altLang="cs-CZ" sz="2800" b="1"/>
              <a:t> </a:t>
            </a:r>
            <a:r>
              <a:rPr lang="en-US" altLang="cs-CZ" sz="2800" b="1"/>
              <a:t>(9. :</a:t>
            </a:r>
            <a:endParaRPr lang="cs-CZ" altLang="cs-CZ" sz="2800" b="1"/>
          </a:p>
          <a:p>
            <a:pPr eaLnBrk="1" hangingPunct="1">
              <a:buNone/>
            </a:pPr>
            <a:r>
              <a:rPr lang="cs-CZ" altLang="cs-CZ" sz="2800" b="1"/>
              <a:t>		   </a:t>
            </a:r>
            <a:r>
              <a:rPr lang="en-US" altLang="cs-CZ" sz="2800" b="1"/>
              <a:t>$d</a:t>
            </a:r>
            <a:r>
              <a:rPr lang="cs-CZ" altLang="cs-CZ" sz="2800" b="1"/>
              <a:t> </a:t>
            </a:r>
            <a:r>
              <a:rPr lang="en-US" altLang="cs-CZ" sz="2800" b="1"/>
              <a:t>2015 :</a:t>
            </a:r>
            <a:endParaRPr lang="cs-CZ" altLang="cs-CZ" sz="2800" b="1"/>
          </a:p>
          <a:p>
            <a:pPr eaLnBrk="1" hangingPunct="1">
              <a:buNone/>
            </a:pPr>
            <a:r>
              <a:rPr lang="cs-CZ" altLang="cs-CZ" sz="2800" b="1"/>
              <a:t>		   </a:t>
            </a:r>
            <a:r>
              <a:rPr lang="en-US" altLang="cs-CZ" sz="2800" b="1"/>
              <a:t>$c</a:t>
            </a:r>
            <a:r>
              <a:rPr lang="cs-CZ" altLang="cs-CZ" sz="2800" b="1"/>
              <a:t> </a:t>
            </a:r>
            <a:r>
              <a:rPr lang="en-US" altLang="cs-CZ" sz="2800" b="1"/>
              <a:t>Brno, Česko)</a:t>
            </a:r>
            <a:endParaRPr lang="cs-CZ" altLang="cs-CZ" sz="2800" b="1"/>
          </a:p>
          <a:p>
            <a:pPr eaLnBrk="1" hangingPunct="1">
              <a:buNone/>
            </a:pPr>
            <a:r>
              <a:rPr lang="cs-CZ" altLang="cs-CZ" sz="2800" b="1" smtClean="0"/>
              <a:t>		   </a:t>
            </a:r>
            <a:r>
              <a:rPr lang="en-US" altLang="cs-CZ" sz="2800" b="1" smtClean="0"/>
              <a:t>$7</a:t>
            </a:r>
            <a:r>
              <a:rPr lang="cs-CZ" altLang="cs-CZ" sz="2800" b="1" smtClean="0"/>
              <a:t> </a:t>
            </a:r>
            <a:r>
              <a:rPr lang="en-US" altLang="cs-CZ" sz="2800" b="1" smtClean="0"/>
              <a:t>ko2015880191</a:t>
            </a:r>
          </a:p>
          <a:p>
            <a:pPr eaLnBrk="1" hangingPunct="1">
              <a:lnSpc>
                <a:spcPct val="80000"/>
              </a:lnSpc>
              <a:buNone/>
            </a:pPr>
            <a:endParaRPr lang="cs-CZ" altLang="cs-CZ" sz="2800" b="1"/>
          </a:p>
          <a:p>
            <a:pPr eaLnBrk="1" hangingPunct="1">
              <a:lnSpc>
                <a:spcPct val="80000"/>
              </a:lnSpc>
              <a:buNone/>
            </a:pPr>
            <a:endParaRPr lang="cs-CZ" altLang="cs-CZ" sz="2800" b="1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cs-CZ" sz="2800" b="1"/>
              <a:t>111</a:t>
            </a:r>
            <a:r>
              <a:rPr lang="cs-CZ" altLang="cs-CZ" sz="2800" b="1"/>
              <a:t> </a:t>
            </a:r>
            <a:r>
              <a:rPr lang="en-US" altLang="cs-CZ" sz="2800" b="1"/>
              <a:t>2</a:t>
            </a:r>
            <a:r>
              <a:rPr lang="cs-CZ" altLang="cs-CZ" sz="2800" b="1"/>
              <a:t>#</a:t>
            </a:r>
            <a:r>
              <a:rPr lang="en-US" altLang="cs-CZ" sz="2800" b="1"/>
              <a:t> $a</a:t>
            </a:r>
            <a:r>
              <a:rPr lang="cs-CZ" altLang="cs-CZ" sz="2800" b="1"/>
              <a:t> </a:t>
            </a:r>
            <a:r>
              <a:rPr lang="en-US" altLang="cs-CZ" sz="2800" b="1"/>
              <a:t>Metallom</a:t>
            </a:r>
            <a:r>
              <a:rPr lang="en-US" altLang="cs-CZ" sz="2800" b="1" smtClean="0"/>
              <a:t>ics </a:t>
            </a:r>
            <a:r>
              <a:rPr lang="en-US" altLang="cs-CZ" sz="2800" b="1"/>
              <a:t>Technology </a:t>
            </a:r>
            <a:r>
              <a:rPr lang="en-US" altLang="cs-CZ" sz="2800" b="1" smtClean="0"/>
              <a:t>Conference</a:t>
            </a:r>
            <a:endParaRPr lang="cs-CZ" altLang="cs-CZ" sz="2800" b="1" smtClean="0"/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2800" b="1" smtClean="0"/>
              <a:t>		   </a:t>
            </a:r>
            <a:r>
              <a:rPr lang="en-US" altLang="cs-CZ" sz="2800" b="1" smtClean="0"/>
              <a:t>$d</a:t>
            </a:r>
            <a:r>
              <a:rPr lang="cs-CZ" altLang="cs-CZ" sz="2800" b="1" smtClean="0"/>
              <a:t> </a:t>
            </a:r>
            <a:r>
              <a:rPr lang="en-US" altLang="cs-CZ" sz="2800" b="1" smtClean="0"/>
              <a:t>(</a:t>
            </a:r>
            <a:r>
              <a:rPr lang="en-US" altLang="cs-CZ" sz="2800" b="1"/>
              <a:t>2015 </a:t>
            </a:r>
            <a:r>
              <a:rPr lang="en-US" altLang="cs-CZ" sz="2800" b="1" smtClean="0"/>
              <a:t>:</a:t>
            </a:r>
            <a:endParaRPr lang="cs-CZ" altLang="cs-CZ" sz="2800" b="1" smtClean="0"/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2800" b="1"/>
              <a:t>	</a:t>
            </a:r>
            <a:r>
              <a:rPr lang="cs-CZ" altLang="cs-CZ" sz="2800" b="1" smtClean="0"/>
              <a:t>	   </a:t>
            </a:r>
            <a:r>
              <a:rPr lang="en-US" altLang="cs-CZ" sz="2800" b="1" smtClean="0"/>
              <a:t>$c</a:t>
            </a:r>
            <a:r>
              <a:rPr lang="cs-CZ" altLang="cs-CZ" sz="2800" b="1" smtClean="0"/>
              <a:t> </a:t>
            </a:r>
            <a:r>
              <a:rPr lang="en-US" altLang="cs-CZ" sz="2800" b="1" smtClean="0"/>
              <a:t>Brno</a:t>
            </a:r>
            <a:r>
              <a:rPr lang="en-US" altLang="cs-CZ" sz="2800" b="1"/>
              <a:t>, Česko</a:t>
            </a:r>
            <a:r>
              <a:rPr lang="en-US" altLang="cs-CZ" sz="2800" b="1" smtClean="0"/>
              <a:t>)</a:t>
            </a:r>
            <a:endParaRPr lang="cs-CZ" altLang="cs-CZ" sz="2800" b="1" smtClean="0"/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2800" b="1" smtClean="0"/>
              <a:t>		   $7 ko2015880502</a:t>
            </a:r>
            <a:endParaRPr lang="cs-CZ" altLang="cs-CZ" sz="2800" b="1"/>
          </a:p>
        </p:txBody>
      </p:sp>
      <p:sp>
        <p:nvSpPr>
          <p:cNvPr id="109572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827D6ED7-F233-4F79-BAB7-10C88C4E9518}" type="datetime1">
              <a:rPr lang="en-US" altLang="cs-CZ" sz="11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100"/>
          </a:p>
        </p:txBody>
      </p:sp>
    </p:spTree>
    <p:extLst>
      <p:ext uri="{BB962C8B-B14F-4D97-AF65-F5344CB8AC3E}">
        <p14:creationId xmlns:p14="http://schemas.microsoft.com/office/powerpoint/2010/main" val="37189540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3600" b="1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 názvu vyplývá, že se jedná o akci</a:t>
            </a:r>
            <a:endParaRPr lang="cs-CZ" altLang="cs-CZ" sz="36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0595" name="Rectangle 3"/>
          <p:cNvSpPr>
            <a:spLocks noGrp="1"/>
          </p:cNvSpPr>
          <p:nvPr>
            <p:ph idx="4294967295"/>
          </p:nvPr>
        </p:nvSpPr>
        <p:spPr>
          <a:xfrm>
            <a:off x="323528" y="1916832"/>
            <a:ext cx="8784976" cy="475252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sz="2600" b="1"/>
          </a:p>
          <a:p>
            <a:pPr eaLnBrk="1" hangingPunct="1">
              <a:buNone/>
            </a:pPr>
            <a:r>
              <a:rPr lang="cs-CZ" altLang="cs-CZ" sz="2600" b="1" smtClean="0"/>
              <a:t>111 2# $a WIPO-WTO </a:t>
            </a:r>
            <a:r>
              <a:rPr lang="cs-CZ" altLang="cs-CZ" sz="2600" b="1">
                <a:solidFill>
                  <a:srgbClr val="FF0000"/>
                </a:solidFill>
              </a:rPr>
              <a:t>Colloquium</a:t>
            </a:r>
            <a:r>
              <a:rPr lang="cs-CZ" altLang="cs-CZ" sz="2600" b="1"/>
              <a:t> for Teachers </a:t>
            </a:r>
            <a:r>
              <a:rPr lang="cs-CZ" altLang="cs-CZ" sz="2600" b="1" smtClean="0"/>
              <a:t>of</a:t>
            </a:r>
          </a:p>
          <a:p>
            <a:pPr eaLnBrk="1" hangingPunct="1">
              <a:buNone/>
            </a:pPr>
            <a:r>
              <a:rPr lang="cs-CZ" altLang="cs-CZ" sz="2600" b="1" smtClean="0"/>
              <a:t>		       Intellectual Property</a:t>
            </a:r>
          </a:p>
          <a:p>
            <a:pPr eaLnBrk="1" hangingPunct="1">
              <a:buNone/>
            </a:pPr>
            <a:r>
              <a:rPr lang="cs-CZ" altLang="cs-CZ" sz="2600" b="1"/>
              <a:t>	</a:t>
            </a:r>
            <a:r>
              <a:rPr lang="cs-CZ" altLang="cs-CZ" sz="2600" b="1" smtClean="0"/>
              <a:t>	  $</a:t>
            </a:r>
            <a:r>
              <a:rPr lang="cs-CZ" altLang="cs-CZ" sz="2600" b="1"/>
              <a:t>n(11. </a:t>
            </a:r>
            <a:r>
              <a:rPr lang="cs-CZ" altLang="cs-CZ" sz="2600" b="1" smtClean="0"/>
              <a:t>:</a:t>
            </a:r>
          </a:p>
          <a:p>
            <a:pPr eaLnBrk="1" hangingPunct="1">
              <a:buNone/>
            </a:pPr>
            <a:r>
              <a:rPr lang="cs-CZ" altLang="cs-CZ" sz="2600" b="1"/>
              <a:t>	</a:t>
            </a:r>
            <a:r>
              <a:rPr lang="cs-CZ" altLang="cs-CZ" sz="2600" b="1" smtClean="0"/>
              <a:t>	  $d 2014 :</a:t>
            </a:r>
          </a:p>
          <a:p>
            <a:pPr eaLnBrk="1" hangingPunct="1">
              <a:buNone/>
            </a:pPr>
            <a:r>
              <a:rPr lang="cs-CZ" altLang="cs-CZ" sz="2600" b="1"/>
              <a:t>	</a:t>
            </a:r>
            <a:r>
              <a:rPr lang="cs-CZ" altLang="cs-CZ" sz="2600" b="1" smtClean="0"/>
              <a:t>	  $c Ženeva</a:t>
            </a:r>
            <a:r>
              <a:rPr lang="cs-CZ" altLang="cs-CZ" sz="2600" b="1"/>
              <a:t>, Švýcarsko</a:t>
            </a:r>
            <a:r>
              <a:rPr lang="cs-CZ" altLang="cs-CZ" sz="2600" b="1" smtClean="0"/>
              <a:t>)</a:t>
            </a:r>
          </a:p>
          <a:p>
            <a:pPr eaLnBrk="1" hangingPunct="1">
              <a:buNone/>
            </a:pPr>
            <a:r>
              <a:rPr lang="cs-CZ" altLang="cs-CZ" sz="2600" b="1"/>
              <a:t>	</a:t>
            </a:r>
            <a:r>
              <a:rPr lang="cs-CZ" altLang="cs-CZ" sz="2600" b="1" smtClean="0"/>
              <a:t>	  $7 ko2016907549</a:t>
            </a:r>
            <a:endParaRPr lang="cs-CZ" altLang="cs-CZ" sz="2600" b="1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b="1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smtClean="0">
              <a:solidFill>
                <a:srgbClr val="FFFF99"/>
              </a:solidFill>
            </a:endParaRPr>
          </a:p>
        </p:txBody>
      </p:sp>
      <p:sp>
        <p:nvSpPr>
          <p:cNvPr id="110596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0FE1653F-BB97-4F6F-839D-98F3278BF99A}" type="datetime1">
              <a:rPr lang="en-US" altLang="cs-CZ" sz="11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1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457199"/>
            <a:ext cx="8229600" cy="14255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sz="36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 názvu </a:t>
            </a:r>
            <a:r>
              <a:rPr lang="cs-CZ" altLang="cs-CZ" sz="3600" b="1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NEvyplývá</a:t>
            </a:r>
            <a:r>
              <a:rPr lang="cs-CZ" altLang="cs-CZ" sz="36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že se jedná o </a:t>
            </a:r>
            <a:r>
              <a:rPr lang="cs-CZ" altLang="cs-CZ" sz="3600" b="1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akci:</a:t>
            </a:r>
            <a:br>
              <a:rPr lang="cs-CZ" altLang="cs-CZ" sz="3600" b="1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3600" b="1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použít doplněk</a:t>
            </a:r>
            <a:endParaRPr lang="cs-CZ" altLang="cs-CZ" sz="36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0595" name="Rectangle 3"/>
          <p:cNvSpPr>
            <a:spLocks noGrp="1"/>
          </p:cNvSpPr>
          <p:nvPr>
            <p:ph idx="4294967295"/>
          </p:nvPr>
        </p:nvSpPr>
        <p:spPr>
          <a:xfrm>
            <a:off x="35496" y="2636912"/>
            <a:ext cx="9073008" cy="3489251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cs-CZ" sz="3000" b="1" smtClean="0"/>
              <a:t>111</a:t>
            </a:r>
            <a:r>
              <a:rPr lang="cs-CZ" altLang="cs-CZ" sz="3000" b="1" smtClean="0"/>
              <a:t> </a:t>
            </a:r>
            <a:r>
              <a:rPr lang="en-US" altLang="cs-CZ" sz="3000" b="1" smtClean="0"/>
              <a:t>2</a:t>
            </a:r>
            <a:r>
              <a:rPr lang="cs-CZ" altLang="cs-CZ" sz="3000" b="1" smtClean="0"/>
              <a:t>#</a:t>
            </a:r>
            <a:r>
              <a:rPr lang="en-US" altLang="cs-CZ" sz="3000" b="1" smtClean="0"/>
              <a:t> $a</a:t>
            </a:r>
            <a:r>
              <a:rPr lang="cs-CZ" altLang="cs-CZ" sz="3000" b="1" smtClean="0"/>
              <a:t> </a:t>
            </a:r>
            <a:r>
              <a:rPr lang="en-US" altLang="cs-CZ" sz="3000" b="1" smtClean="0"/>
              <a:t>Next </a:t>
            </a:r>
            <a:r>
              <a:rPr lang="en-US" altLang="cs-CZ" sz="3000" b="1"/>
              <a:t>Horizon of </a:t>
            </a:r>
            <a:r>
              <a:rPr lang="en-US" altLang="cs-CZ" sz="3000" b="1" smtClean="0"/>
              <a:t>Technology</a:t>
            </a:r>
            <a:endParaRPr lang="cs-CZ" altLang="cs-CZ" sz="3000" b="1" smtClean="0"/>
          </a:p>
          <a:p>
            <a:pPr eaLnBrk="1" hangingPunct="1">
              <a:buNone/>
            </a:pPr>
            <a:r>
              <a:rPr lang="cs-CZ" altLang="cs-CZ" sz="3000" b="1"/>
              <a:t>	</a:t>
            </a:r>
            <a:r>
              <a:rPr lang="cs-CZ" altLang="cs-CZ" sz="3000" b="1" smtClean="0"/>
              <a:t>		</a:t>
            </a:r>
            <a:r>
              <a:rPr lang="en-US" altLang="cs-CZ" sz="3000" b="1" smtClean="0"/>
              <a:t>Assessment </a:t>
            </a:r>
            <a:r>
              <a:rPr lang="en-US" altLang="cs-CZ" sz="3000" b="1">
                <a:solidFill>
                  <a:srgbClr val="FF0000"/>
                </a:solidFill>
              </a:rPr>
              <a:t>(konference</a:t>
            </a:r>
            <a:r>
              <a:rPr lang="en-US" altLang="cs-CZ" sz="3000" b="1" smtClean="0">
                <a:solidFill>
                  <a:srgbClr val="FF0000"/>
                </a:solidFill>
              </a:rPr>
              <a:t>)</a:t>
            </a:r>
            <a:endParaRPr lang="cs-CZ" altLang="cs-CZ" sz="3000" b="1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r>
              <a:rPr lang="cs-CZ" altLang="cs-CZ" sz="3000" b="1"/>
              <a:t>	</a:t>
            </a:r>
            <a:r>
              <a:rPr lang="cs-CZ" altLang="cs-CZ" sz="3000" b="1" smtClean="0"/>
              <a:t>	   </a:t>
            </a:r>
            <a:r>
              <a:rPr lang="en-US" altLang="cs-CZ" sz="3000" b="1" smtClean="0"/>
              <a:t>$d</a:t>
            </a:r>
            <a:r>
              <a:rPr lang="cs-CZ" altLang="cs-CZ" sz="3000" b="1" smtClean="0"/>
              <a:t> </a:t>
            </a:r>
            <a:r>
              <a:rPr lang="en-US" altLang="cs-CZ" sz="3000" b="1" smtClean="0"/>
              <a:t>(</a:t>
            </a:r>
            <a:r>
              <a:rPr lang="en-US" altLang="cs-CZ" sz="3000" b="1"/>
              <a:t>2015 </a:t>
            </a:r>
            <a:r>
              <a:rPr lang="en-US" altLang="cs-CZ" sz="3000" b="1" smtClean="0"/>
              <a:t>:</a:t>
            </a:r>
            <a:endParaRPr lang="cs-CZ" altLang="cs-CZ" sz="3000" b="1" smtClean="0"/>
          </a:p>
          <a:p>
            <a:pPr eaLnBrk="1" hangingPunct="1">
              <a:buNone/>
            </a:pPr>
            <a:r>
              <a:rPr lang="cs-CZ" altLang="cs-CZ" sz="3000" b="1"/>
              <a:t>	</a:t>
            </a:r>
            <a:r>
              <a:rPr lang="cs-CZ" altLang="cs-CZ" sz="3000" b="1" smtClean="0"/>
              <a:t>	   </a:t>
            </a:r>
            <a:r>
              <a:rPr lang="en-US" altLang="cs-CZ" sz="3000" b="1" smtClean="0"/>
              <a:t>$c</a:t>
            </a:r>
            <a:r>
              <a:rPr lang="cs-CZ" altLang="cs-CZ" sz="3000" b="1" smtClean="0"/>
              <a:t> </a:t>
            </a:r>
            <a:r>
              <a:rPr lang="en-US" altLang="cs-CZ" sz="3000" b="1" smtClean="0"/>
              <a:t>Berlín</a:t>
            </a:r>
            <a:r>
              <a:rPr lang="en-US" altLang="cs-CZ" sz="3000" b="1"/>
              <a:t>, Německo</a:t>
            </a:r>
            <a:r>
              <a:rPr lang="en-US" altLang="cs-CZ" sz="3000" b="1" smtClean="0"/>
              <a:t>)</a:t>
            </a:r>
            <a:endParaRPr lang="cs-CZ" altLang="cs-CZ" sz="3000" b="1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smtClean="0">
              <a:solidFill>
                <a:srgbClr val="FFFF99"/>
              </a:solidFill>
            </a:endParaRPr>
          </a:p>
        </p:txBody>
      </p:sp>
      <p:sp>
        <p:nvSpPr>
          <p:cNvPr id="110596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0FE1653F-BB97-4F6F-839D-98F3278BF99A}" type="datetime1">
              <a:rPr lang="en-US" altLang="cs-CZ" sz="11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100"/>
          </a:p>
        </p:txBody>
      </p:sp>
    </p:spTree>
    <p:extLst>
      <p:ext uri="{BB962C8B-B14F-4D97-AF65-F5344CB8AC3E}">
        <p14:creationId xmlns:p14="http://schemas.microsoft.com/office/powerpoint/2010/main" val="4017183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2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Jazyk: $n, $c </a:t>
            </a:r>
            <a:r>
              <a:rPr lang="cs-CZ" altLang="cs-CZ" sz="42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česky</a:t>
            </a:r>
          </a:p>
        </p:txBody>
      </p:sp>
      <p:sp>
        <p:nvSpPr>
          <p:cNvPr id="111619" name="Rectangle 3"/>
          <p:cNvSpPr>
            <a:spLocks noGrp="1"/>
          </p:cNvSpPr>
          <p:nvPr>
            <p:ph idx="4294967295"/>
          </p:nvPr>
        </p:nvSpPr>
        <p:spPr>
          <a:xfrm>
            <a:off x="179388" y="1882775"/>
            <a:ext cx="8785225" cy="4572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111 2# $a International Conference on Adult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	              Education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	         $n (4. 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	         $d 1985 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	         $c Paříž, Francie)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	         $7 kn20050510039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115888"/>
            <a:ext cx="8229600" cy="1444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cs-CZ" altLang="cs-CZ" sz="36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5715" name="Rectangle 3"/>
          <p:cNvSpPr>
            <a:spLocks noGrp="1"/>
          </p:cNvSpPr>
          <p:nvPr>
            <p:ph idx="4294967295"/>
          </p:nvPr>
        </p:nvSpPr>
        <p:spPr>
          <a:xfrm>
            <a:off x="323850" y="476672"/>
            <a:ext cx="8820150" cy="612068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smtClean="0"/>
              <a:t>Periodicky vydávaný sborník: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 b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smtClean="0"/>
              <a:t>111 2# $a Knihovny současnosti (konference)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smtClean="0"/>
              <a:t>		         $7 ko2005299661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 b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 b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smtClean="0"/>
              <a:t>Jednorázově vydaný sborník: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 b="1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cs-CZ" altLang="cs-CZ" sz="2800" b="1" smtClean="0"/>
              <a:t>111 2# $a Knihovny </a:t>
            </a:r>
            <a:r>
              <a:rPr lang="cs-CZ" altLang="cs-CZ" sz="2800" b="1"/>
              <a:t>současnosti </a:t>
            </a:r>
            <a:r>
              <a:rPr lang="cs-CZ" altLang="cs-CZ" sz="2800" b="1" smtClean="0"/>
              <a:t>(konference)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altLang="cs-CZ" sz="2800" b="1"/>
              <a:t>	</a:t>
            </a:r>
            <a:r>
              <a:rPr lang="cs-CZ" altLang="cs-CZ" sz="2800" b="1" smtClean="0"/>
              <a:t>        $n (</a:t>
            </a:r>
            <a:r>
              <a:rPr lang="cs-CZ" altLang="cs-CZ" sz="2800" b="1"/>
              <a:t>23. </a:t>
            </a:r>
            <a:r>
              <a:rPr lang="cs-CZ" altLang="cs-CZ" sz="2800" b="1" smtClean="0"/>
              <a:t>: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altLang="cs-CZ" sz="2800" b="1" smtClean="0"/>
              <a:t>	        $d 2015 :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altLang="cs-CZ" sz="2800" b="1" smtClean="0"/>
              <a:t>	        $c Olomouc</a:t>
            </a:r>
            <a:r>
              <a:rPr lang="cs-CZ" altLang="cs-CZ" sz="2800" b="1"/>
              <a:t>, Česko</a:t>
            </a:r>
            <a:r>
              <a:rPr lang="cs-CZ" altLang="cs-CZ" sz="2800" b="1" smtClean="0"/>
              <a:t>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altLang="cs-CZ" sz="2800" b="1"/>
              <a:t>	</a:t>
            </a:r>
            <a:r>
              <a:rPr lang="cs-CZ" altLang="cs-CZ" sz="2800" b="1" smtClean="0"/>
              <a:t>        $7ko2015894492</a:t>
            </a:r>
            <a:endParaRPr lang="cs-CZ" altLang="cs-CZ" sz="2800" b="1"/>
          </a:p>
        </p:txBody>
      </p:sp>
      <p:sp>
        <p:nvSpPr>
          <p:cNvPr id="115716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8E162C51-80CD-4360-92A3-1A5A0E8B3454}" type="datetime1">
              <a:rPr lang="en-US" altLang="cs-CZ" sz="11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100"/>
          </a:p>
        </p:txBody>
      </p:sp>
    </p:spTree>
    <p:extLst>
      <p:ext uri="{BB962C8B-B14F-4D97-AF65-F5344CB8AC3E}">
        <p14:creationId xmlns:p14="http://schemas.microsoft.com/office/powerpoint/2010/main" val="26315112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68289"/>
            <a:ext cx="8229600" cy="1000471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Několik míst konání</a:t>
            </a:r>
          </a:p>
        </p:txBody>
      </p:sp>
      <p:sp>
        <p:nvSpPr>
          <p:cNvPr id="116739" name="Rectangle 3"/>
          <p:cNvSpPr>
            <a:spLocks noGrp="1"/>
          </p:cNvSpPr>
          <p:nvPr>
            <p:ph idx="4294967295"/>
          </p:nvPr>
        </p:nvSpPr>
        <p:spPr>
          <a:xfrm>
            <a:off x="107504" y="2060848"/>
            <a:ext cx="9036496" cy="43924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cs-CZ" i="1" smtClean="0"/>
              <a:t>711 2# $a </a:t>
            </a:r>
            <a:r>
              <a:rPr lang="cs-CZ" i="1"/>
              <a:t>Vzájemnost konfrontace (</a:t>
            </a:r>
            <a:r>
              <a:rPr lang="cs-CZ" i="1" smtClean="0"/>
              <a:t>výstava)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i="1" smtClean="0"/>
              <a:t>		    $n </a:t>
            </a:r>
            <a:r>
              <a:rPr lang="cs-CZ" i="1"/>
              <a:t>(1</a:t>
            </a:r>
            <a:r>
              <a:rPr lang="cs-CZ" i="1" smtClean="0"/>
              <a:t>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i="1" smtClean="0"/>
              <a:t>		    $</a:t>
            </a:r>
            <a:r>
              <a:rPr lang="cs-CZ" i="1"/>
              <a:t>d 1996 </a:t>
            </a:r>
            <a:r>
              <a:rPr lang="cs-CZ" i="1" smtClean="0"/>
              <a:t>: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i="1" smtClean="0"/>
              <a:t>		    $</a:t>
            </a:r>
            <a:r>
              <a:rPr lang="cs-CZ" i="1"/>
              <a:t>c Aš, Česko</a:t>
            </a:r>
            <a:r>
              <a:rPr lang="cs-CZ" i="1" smtClean="0"/>
              <a:t>;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i="1" smtClean="0"/>
              <a:t>		    $</a:t>
            </a:r>
            <a:r>
              <a:rPr lang="cs-CZ" i="1"/>
              <a:t>c Tišnov, Česko</a:t>
            </a:r>
            <a:r>
              <a:rPr lang="cs-CZ" i="1" smtClean="0"/>
              <a:t>;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i="1" smtClean="0"/>
              <a:t>		    $</a:t>
            </a:r>
            <a:r>
              <a:rPr lang="cs-CZ" i="1"/>
              <a:t>c Brno, Česko</a:t>
            </a:r>
            <a:r>
              <a:rPr lang="cs-CZ" i="1" smtClean="0"/>
              <a:t>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i="1" smtClean="0"/>
              <a:t>		    $</a:t>
            </a:r>
            <a:r>
              <a:rPr lang="cs-CZ" i="1"/>
              <a:t>7 kn20020523009</a:t>
            </a:r>
            <a:endParaRPr lang="cs-CZ" altLang="cs-CZ" i="1" smtClean="0"/>
          </a:p>
        </p:txBody>
      </p:sp>
      <p:sp>
        <p:nvSpPr>
          <p:cNvPr id="116740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BBD47659-0A97-479C-9210-C6ED23DCEFF1}" type="datetime1">
              <a:rPr lang="en-US" altLang="cs-CZ" sz="11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100"/>
          </a:p>
        </p:txBody>
      </p:sp>
    </p:spTree>
    <p:extLst>
      <p:ext uri="{BB962C8B-B14F-4D97-AF65-F5344CB8AC3E}">
        <p14:creationId xmlns:p14="http://schemas.microsoft.com/office/powerpoint/2010/main" val="671517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2"/>
          <p:cNvSpPr>
            <a:spLocks noGrp="1"/>
          </p:cNvSpPr>
          <p:nvPr>
            <p:ph type="title" idx="4294967295"/>
          </p:nvPr>
        </p:nvSpPr>
        <p:spPr>
          <a:xfrm>
            <a:off x="1143000" y="765175"/>
            <a:ext cx="7173913" cy="5040313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6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KORPORACE / AKCE</a:t>
            </a:r>
          </a:p>
        </p:txBody>
      </p:sp>
      <p:sp>
        <p:nvSpPr>
          <p:cNvPr id="117763" name="Rectangle 3"/>
          <p:cNvSpPr>
            <a:spLocks noGrp="1"/>
          </p:cNvSpPr>
          <p:nvPr>
            <p:ph idx="4294967295"/>
          </p:nvPr>
        </p:nvSpPr>
        <p:spPr>
          <a:xfrm>
            <a:off x="1169988" y="6524625"/>
            <a:ext cx="7772400" cy="144463"/>
          </a:xfrm>
        </p:spPr>
        <p:txBody>
          <a:bodyPr/>
          <a:lstStyle/>
          <a:p>
            <a:pPr eaLnBrk="1" hangingPunct="1">
              <a:lnSpc>
                <a:spcPct val="60000"/>
              </a:lnSpc>
            </a:pPr>
            <a:endParaRPr lang="cs-CZ" altLang="cs-CZ" sz="500" smtClean="0"/>
          </a:p>
        </p:txBody>
      </p:sp>
      <p:sp>
        <p:nvSpPr>
          <p:cNvPr id="117764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AC136EE1-26EA-45C1-9240-694E1EB613B8}" type="datetime1">
              <a:rPr lang="en-US" altLang="cs-CZ" sz="11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1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2"/>
          <p:cNvSpPr>
            <a:spLocks noGrp="1"/>
          </p:cNvSpPr>
          <p:nvPr>
            <p:ph type="title" idx="4294967295"/>
          </p:nvPr>
        </p:nvSpPr>
        <p:spPr>
          <a:xfrm>
            <a:off x="539750" y="115888"/>
            <a:ext cx="8229600" cy="194468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69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X10</a:t>
            </a: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b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jako korporace !!!</a:t>
            </a:r>
          </a:p>
        </p:txBody>
      </p:sp>
      <p:sp>
        <p:nvSpPr>
          <p:cNvPr id="118787" name="Rectangle 3"/>
          <p:cNvSpPr>
            <a:spLocks noGrp="1"/>
          </p:cNvSpPr>
          <p:nvPr>
            <p:ph idx="4294967295"/>
          </p:nvPr>
        </p:nvSpPr>
        <p:spPr>
          <a:xfrm>
            <a:off x="179388" y="2349500"/>
            <a:ext cx="8640762" cy="4248150"/>
          </a:xfrm>
        </p:spPr>
        <p:txBody>
          <a:bodyPr/>
          <a:lstStyle/>
          <a:p>
            <a:pPr marL="609600" indent="-609600" defTabSz="-13873163"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110	  Hlavní záhlaví – jméno korporace (NO)</a:t>
            </a:r>
          </a:p>
          <a:p>
            <a:pPr marL="609600" indent="-609600" defTabSz="-13873163" eaLnBrk="1" hangingPunct="1">
              <a:buFontTx/>
              <a:buNone/>
            </a:pPr>
            <a:r>
              <a:rPr lang="cs-CZ" altLang="cs-CZ" b="1" smtClean="0"/>
              <a:t>710  Vedlejší záhlaví – jméno korporace (O)</a:t>
            </a:r>
          </a:p>
          <a:p>
            <a:pPr marL="609600" indent="-609600" defTabSz="-13873163" eaLnBrk="1" hangingPunct="1">
              <a:buFontTx/>
              <a:buNone/>
            </a:pPr>
            <a:r>
              <a:rPr lang="cs-CZ" altLang="cs-CZ" smtClean="0"/>
              <a:t>---------------------------------------------------</a:t>
            </a:r>
          </a:p>
          <a:p>
            <a:pPr marL="609600" indent="-609600" defTabSz="-13873163" eaLnBrk="1" hangingPunct="1">
              <a:buFont typeface="Wingdings" panose="05000000000000000000" pitchFamily="2" charset="2"/>
              <a:buNone/>
            </a:pPr>
            <a:r>
              <a:rPr lang="cs-CZ" altLang="cs-CZ" sz="2700" b="1" smtClean="0"/>
              <a:t>610	Vedlejší věcné záhlaví (O) </a:t>
            </a:r>
          </a:p>
          <a:p>
            <a:pPr marL="609600" indent="-609600" defTabSz="-13873163" eaLnBrk="1" hangingPunct="1">
              <a:buFont typeface="Wingdings" panose="05000000000000000000" pitchFamily="2" charset="2"/>
              <a:buNone/>
            </a:pPr>
            <a:r>
              <a:rPr lang="cs-CZ" altLang="cs-CZ" sz="2700" b="1" smtClean="0"/>
              <a:t>810	Vedlejší záhlaví pro edici (O)</a:t>
            </a:r>
          </a:p>
        </p:txBody>
      </p:sp>
      <p:sp>
        <p:nvSpPr>
          <p:cNvPr id="118788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C86BA57-8CA9-467D-A652-DE586082A8ED}" type="datetime1">
              <a:rPr lang="en-US" altLang="cs-CZ" sz="11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1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INDIKÁTORY</a:t>
            </a:r>
          </a:p>
        </p:txBody>
      </p:sp>
      <p:sp>
        <p:nvSpPr>
          <p:cNvPr id="119811" name="Rectangle 3"/>
          <p:cNvSpPr>
            <a:spLocks noGrp="1"/>
          </p:cNvSpPr>
          <p:nvPr>
            <p:ph idx="4294967295"/>
          </p:nvPr>
        </p:nvSpPr>
        <p:spPr>
          <a:xfrm>
            <a:off x="179388" y="2424113"/>
            <a:ext cx="8964612" cy="4030662"/>
          </a:xfrm>
        </p:spPr>
        <p:txBody>
          <a:bodyPr/>
          <a:lstStyle/>
          <a:p>
            <a:pPr marL="609600" indent="-609600" defTabSz="-13873163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3700" b="1" smtClean="0"/>
              <a:t>První indikátor </a:t>
            </a:r>
            <a:r>
              <a:rPr lang="cs-CZ" altLang="cs-CZ" sz="3700" b="1" i="1" smtClean="0"/>
              <a:t>(indikátor formy jména)</a:t>
            </a:r>
          </a:p>
          <a:p>
            <a:pPr marL="609600" indent="-609600" defTabSz="-13873163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3700" b="1" smtClean="0"/>
              <a:t>	</a:t>
            </a:r>
          </a:p>
          <a:p>
            <a:pPr marL="609600" indent="-609600" defTabSz="-13873163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3700" b="1" smtClean="0"/>
              <a:t>	0       invertovaná forma jména</a:t>
            </a:r>
          </a:p>
          <a:p>
            <a:pPr marL="609600" indent="-609600" defTabSz="-13873163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3700" b="1" smtClean="0"/>
              <a:t>	1       jméno jurisdikce</a:t>
            </a:r>
          </a:p>
          <a:p>
            <a:pPr marL="609600" indent="-609600" defTabSz="-13873163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3700" b="1" smtClean="0"/>
              <a:t>	2       jméno v přímém pořadí</a:t>
            </a:r>
          </a:p>
        </p:txBody>
      </p:sp>
      <p:sp>
        <p:nvSpPr>
          <p:cNvPr id="119812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E4E31851-2288-4009-A8BC-C75C1797A15C}" type="datetime1">
              <a:rPr lang="en-US" altLang="cs-CZ" sz="11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1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/>
          <a:p>
            <a:pPr algn="r" eaLnBrk="1" hangingPunct="1">
              <a:defRPr/>
            </a:pPr>
            <a:fld id="{E25F653C-15A4-4BFF-91CA-5B07BE296EE0}" type="datetime1">
              <a:rPr lang="en-US" sz="1000">
                <a:latin typeface="+mn-lt"/>
              </a:rPr>
              <a:pPr algn="r" eaLnBrk="1" hangingPunct="1">
                <a:defRPr/>
              </a:pPr>
              <a:t>3/9/2017</a:t>
            </a:fld>
            <a:endParaRPr lang="en-US" sz="1000">
              <a:latin typeface="+mn-lt"/>
            </a:endParaRPr>
          </a:p>
        </p:txBody>
      </p:sp>
      <p:sp>
        <p:nvSpPr>
          <p:cNvPr id="409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692150"/>
            <a:ext cx="8229600" cy="165735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54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Záhlaví</a:t>
            </a:r>
          </a:p>
        </p:txBody>
      </p:sp>
      <p:sp>
        <p:nvSpPr>
          <p:cNvPr id="15364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2852738"/>
            <a:ext cx="8763000" cy="345598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3600" b="1" smtClean="0"/>
              <a:t>  </a:t>
            </a:r>
            <a:r>
              <a:rPr lang="cs-CZ" altLang="cs-CZ" sz="3600" b="1" smtClean="0">
                <a:cs typeface="Arial" panose="020B0604020202020204" pitchFamily="34" charset="0"/>
              </a:rPr>
              <a:t>osobní jméno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3600" b="1" smtClean="0"/>
              <a:t>  </a:t>
            </a:r>
            <a:r>
              <a:rPr lang="cs-CZ" altLang="cs-CZ" sz="3600" b="1" smtClean="0">
                <a:cs typeface="Arial" panose="020B0604020202020204" pitchFamily="34" charset="0"/>
              </a:rPr>
              <a:t>korporace </a:t>
            </a:r>
            <a:endParaRPr lang="cs-CZ" altLang="cs-CZ" sz="3600" smtClean="0"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3600" b="1" smtClean="0"/>
              <a:t>  </a:t>
            </a:r>
            <a:r>
              <a:rPr lang="cs-CZ" altLang="cs-CZ" sz="3600" b="1" smtClean="0">
                <a:cs typeface="Arial" panose="020B0604020202020204" pitchFamily="34" charset="0"/>
              </a:rPr>
              <a:t>název</a:t>
            </a:r>
            <a:endParaRPr lang="cs-CZ" altLang="cs-CZ" sz="3600" smtClean="0"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3600" b="1" smtClean="0"/>
              <a:t>  </a:t>
            </a:r>
            <a:r>
              <a:rPr lang="cs-CZ" altLang="cs-CZ" sz="3600" b="1" smtClean="0">
                <a:cs typeface="Arial" panose="020B0604020202020204" pitchFamily="34" charset="0"/>
              </a:rPr>
              <a:t>jméno/název (pro </a:t>
            </a:r>
            <a:r>
              <a:rPr lang="cs-CZ" altLang="cs-CZ" sz="3600" b="1" smtClean="0"/>
              <a:t> </a:t>
            </a:r>
            <a:r>
              <a:rPr lang="cs-CZ" altLang="cs-CZ" sz="3600" b="1" smtClean="0">
                <a:cs typeface="Arial" panose="020B0604020202020204" pitchFamily="34" charset="0"/>
              </a:rPr>
              <a:t>související díla)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188913"/>
            <a:ext cx="8229600" cy="1439862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PODPOLE</a:t>
            </a:r>
            <a:endParaRPr lang="cs-CZ" altLang="cs-CZ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0835" name="Rectangle 3"/>
          <p:cNvSpPr>
            <a:spLocks noGrp="1"/>
          </p:cNvSpPr>
          <p:nvPr>
            <p:ph idx="4294967295"/>
          </p:nvPr>
        </p:nvSpPr>
        <p:spPr>
          <a:xfrm>
            <a:off x="179388" y="1989138"/>
            <a:ext cx="8785225" cy="460851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$a  Jméno korporace nebo jurisdikce jako vstupní prvek   (NO)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u="sng" smtClean="0"/>
              <a:t>$b  Podřízená složka (O)</a:t>
            </a:r>
            <a:endParaRPr lang="cs-CZ" altLang="cs-CZ" u="sng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$n  Číslo akce (O)</a:t>
            </a:r>
            <a:endParaRPr lang="en-US" altLang="cs-CZ" b="1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$d  Datum konání akce (NO)</a:t>
            </a:r>
            <a:endParaRPr lang="en-US" altLang="cs-CZ" b="1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$c  Místo konání akce (NO)</a:t>
            </a:r>
            <a:endParaRPr lang="cs-CZ" altLang="cs-CZ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$7  Číslo záznamu národní autority</a:t>
            </a:r>
          </a:p>
        </p:txBody>
      </p:sp>
      <p:sp>
        <p:nvSpPr>
          <p:cNvPr id="120836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597663DC-7630-4C21-B119-7EC66E8CE179}" type="datetime1">
              <a:rPr lang="en-US" altLang="cs-CZ" sz="11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3/9/2017</a:t>
            </a:fld>
            <a:endParaRPr lang="en-US" altLang="cs-CZ" sz="11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63550"/>
            <a:ext cx="8229600" cy="68263"/>
          </a:xfrm>
        </p:spPr>
        <p:txBody>
          <a:bodyPr/>
          <a:lstStyle/>
          <a:p>
            <a:pPr eaLnBrk="1" hangingPunct="1">
              <a:defRPr/>
            </a:pPr>
            <a:endParaRPr lang="cs-CZ" altLang="cs-CZ" sz="42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0825" y="620713"/>
            <a:ext cx="8893175" cy="59769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cs-CZ" b="1" i="1" smtClean="0"/>
              <a:t>110 2# $a</a:t>
            </a:r>
            <a:r>
              <a:rPr lang="cs-CZ" altLang="cs-CZ" b="1" i="1" smtClean="0"/>
              <a:t> American Veterinary Medical</a:t>
            </a:r>
          </a:p>
          <a:p>
            <a:pPr eaLnBrk="1" hangingPunct="1">
              <a:buFontTx/>
              <a:buNone/>
            </a:pPr>
            <a:r>
              <a:rPr lang="cs-CZ" altLang="cs-CZ" b="1" i="1" smtClean="0"/>
              <a:t>	              Association. </a:t>
            </a:r>
          </a:p>
          <a:p>
            <a:pPr eaLnBrk="1" hangingPunct="1">
              <a:buFontTx/>
              <a:buNone/>
            </a:pPr>
            <a:r>
              <a:rPr lang="cs-CZ" altLang="cs-CZ" b="1" i="1" smtClean="0"/>
              <a:t>            $</a:t>
            </a:r>
            <a:r>
              <a:rPr lang="de-DE" altLang="cs-CZ" b="1" i="1" smtClean="0"/>
              <a:t>b</a:t>
            </a:r>
            <a:r>
              <a:rPr lang="cs-CZ" altLang="cs-CZ" b="1" i="1" smtClean="0"/>
              <a:t> Meeting</a:t>
            </a:r>
          </a:p>
          <a:p>
            <a:pPr eaLnBrk="1" hangingPunct="1">
              <a:buFontTx/>
              <a:buNone/>
            </a:pPr>
            <a:endParaRPr lang="cs-CZ" altLang="cs-CZ" b="1" i="1" smtClean="0"/>
          </a:p>
          <a:p>
            <a:pPr eaLnBrk="1" hangingPunct="1">
              <a:buFontTx/>
              <a:buNone/>
            </a:pPr>
            <a:endParaRPr lang="cs-CZ" altLang="cs-CZ" b="1" i="1" smtClean="0"/>
          </a:p>
          <a:p>
            <a:pPr eaLnBrk="1" hangingPunct="1">
              <a:buFontTx/>
              <a:buNone/>
            </a:pPr>
            <a:r>
              <a:rPr lang="cs-CZ" altLang="cs-CZ" b="1" i="1" smtClean="0"/>
              <a:t>110 2# $a Deutsche Gesellschaft für</a:t>
            </a:r>
          </a:p>
          <a:p>
            <a:pPr eaLnBrk="1" hangingPunct="1">
              <a:buFontTx/>
              <a:buNone/>
            </a:pPr>
            <a:r>
              <a:rPr lang="cs-CZ" altLang="cs-CZ" b="1" i="1" smtClean="0"/>
              <a:t>	              Asienkunde. </a:t>
            </a:r>
          </a:p>
          <a:p>
            <a:pPr eaLnBrk="1" hangingPunct="1">
              <a:buFontTx/>
              <a:buNone/>
            </a:pPr>
            <a:r>
              <a:rPr lang="cs-CZ" altLang="cs-CZ" b="1" i="1" smtClean="0"/>
              <a:t>            $b Tagung </a:t>
            </a:r>
          </a:p>
          <a:p>
            <a:pPr eaLnBrk="1" hangingPunct="1">
              <a:buFontTx/>
              <a:buNone/>
            </a:pPr>
            <a:r>
              <a:rPr lang="cs-CZ" altLang="cs-CZ" b="1" i="1" smtClean="0"/>
              <a:t>            $d (2005 : </a:t>
            </a:r>
          </a:p>
          <a:p>
            <a:pPr eaLnBrk="1" hangingPunct="1">
              <a:buFontTx/>
              <a:buNone/>
            </a:pPr>
            <a:r>
              <a:rPr lang="cs-CZ" altLang="cs-CZ" b="1" i="1" smtClean="0"/>
              <a:t>            $c Berlín, Německo)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/>
          </p:cNvSpPr>
          <p:nvPr>
            <p:ph type="title" idx="4294967295"/>
          </p:nvPr>
        </p:nvSpPr>
        <p:spPr>
          <a:xfrm>
            <a:off x="395536" y="609600"/>
            <a:ext cx="7200652" cy="555625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altLang="cs-CZ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6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UNIFIKOVANÉ NÁZVY (130, 240)</a:t>
            </a:r>
            <a:br>
              <a:rPr lang="cs-CZ" altLang="cs-CZ" sz="6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altLang="cs-CZ" sz="66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2883" name="Rectangle 3"/>
          <p:cNvSpPr>
            <a:spLocks noGrp="1"/>
          </p:cNvSpPr>
          <p:nvPr>
            <p:ph idx="4294967295"/>
          </p:nvPr>
        </p:nvSpPr>
        <p:spPr>
          <a:xfrm>
            <a:off x="1169988" y="6597650"/>
            <a:ext cx="6138862" cy="714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80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/>
          </p:cNvSpPr>
          <p:nvPr>
            <p:ph type="title"/>
          </p:nvPr>
        </p:nvSpPr>
        <p:spPr>
          <a:xfrm>
            <a:off x="0" y="188913"/>
            <a:ext cx="8686800" cy="1858962"/>
          </a:xfrm>
        </p:spPr>
        <p:txBody>
          <a:bodyPr/>
          <a:lstStyle/>
          <a:p>
            <a:pPr>
              <a:defRPr/>
            </a:pPr>
            <a:r>
              <a:rPr lang="cs-CZ" altLang="cs-CZ" b="1" dirty="0" smtClean="0">
                <a:cs typeface="Arial" panose="020B0604020202020204" pitchFamily="34" charset="0"/>
              </a:rPr>
              <a:t>POLE   130 &amp; 240 </a:t>
            </a:r>
            <a:r>
              <a:rPr lang="cs-CZ" altLang="cs-CZ" sz="3200" b="1" dirty="0" smtClean="0">
                <a:cs typeface="Arial" panose="020B0604020202020204" pitchFamily="34" charset="0"/>
              </a:rPr>
              <a:t>(&amp; 730)  </a:t>
            </a:r>
            <a:r>
              <a:rPr lang="cs-CZ" altLang="cs-CZ" b="1" dirty="0" smtClean="0">
                <a:cs typeface="Arial" panose="020B0604020202020204" pitchFamily="34" charset="0"/>
              </a:rPr>
              <a:t>-</a:t>
            </a:r>
            <a:br>
              <a:rPr lang="cs-CZ" altLang="cs-CZ" b="1" dirty="0" smtClean="0">
                <a:cs typeface="Arial" panose="020B0604020202020204" pitchFamily="34" charset="0"/>
              </a:rPr>
            </a:br>
            <a:r>
              <a:rPr lang="cs-CZ" altLang="cs-CZ" b="1" dirty="0" smtClean="0">
                <a:cs typeface="Arial" panose="020B0604020202020204" pitchFamily="34" charset="0"/>
              </a:rPr>
              <a:t> </a:t>
            </a:r>
            <a:r>
              <a:rPr lang="cs-CZ" altLang="cs-CZ" b="1" dirty="0" err="1" smtClean="0">
                <a:cs typeface="Arial" panose="020B0604020202020204" pitchFamily="34" charset="0"/>
              </a:rPr>
              <a:t>podpole</a:t>
            </a:r>
            <a:endParaRPr lang="cs-CZ" altLang="cs-CZ" b="1" dirty="0" smtClean="0">
              <a:cs typeface="Arial" panose="020B0604020202020204" pitchFamily="34" charset="0"/>
            </a:endParaRPr>
          </a:p>
        </p:txBody>
      </p:sp>
      <p:sp>
        <p:nvSpPr>
          <p:cNvPr id="107523" name="Rectangle 3"/>
          <p:cNvSpPr>
            <a:spLocks noGrp="1"/>
          </p:cNvSpPr>
          <p:nvPr>
            <p:ph type="body" idx="1"/>
          </p:nvPr>
        </p:nvSpPr>
        <p:spPr>
          <a:xfrm>
            <a:off x="323850" y="2047875"/>
            <a:ext cx="8640763" cy="4621213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dirty="0" smtClean="0"/>
              <a:t>$</a:t>
            </a:r>
            <a:r>
              <a:rPr lang="cs-CZ" altLang="cs-CZ" dirty="0" smtClean="0">
                <a:latin typeface="Arial" panose="020B0604020202020204" pitchFamily="34" charset="0"/>
              </a:rPr>
              <a:t>a</a:t>
            </a:r>
            <a:r>
              <a:rPr lang="cs-CZ" altLang="cs-CZ" i="1" dirty="0" smtClean="0"/>
              <a:t> </a:t>
            </a:r>
            <a:r>
              <a:rPr lang="cs-CZ" altLang="cs-CZ" dirty="0" smtClean="0"/>
              <a:t>Unifikovaný název (NO)</a:t>
            </a:r>
            <a:endParaRPr lang="en-US" altLang="cs-CZ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dirty="0" smtClean="0"/>
              <a:t>$f Data související s dílem (NO)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dirty="0" smtClean="0"/>
              <a:t>$k </a:t>
            </a:r>
            <a:r>
              <a:rPr lang="cs-CZ" altLang="cs-CZ" dirty="0" err="1" smtClean="0"/>
              <a:t>Podzáhlaví</a:t>
            </a:r>
            <a:r>
              <a:rPr lang="cs-CZ" altLang="cs-CZ" dirty="0" smtClean="0"/>
              <a:t> pro formu (O)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dirty="0" smtClean="0"/>
              <a:t>$l	 Jazyk díla (NO)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dirty="0" smtClean="0"/>
              <a:t>$n</a:t>
            </a:r>
            <a:r>
              <a:rPr lang="cs-CZ" altLang="cs-CZ" dirty="0"/>
              <a:t> </a:t>
            </a:r>
            <a:r>
              <a:rPr lang="cs-CZ" altLang="cs-CZ" dirty="0" smtClean="0"/>
              <a:t>Číslo části/sekce díla (O)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dirty="0" smtClean="0"/>
              <a:t>$p</a:t>
            </a:r>
            <a:r>
              <a:rPr lang="cs-CZ" altLang="cs-CZ" dirty="0" smtClean="0">
                <a:latin typeface="Arial" panose="020B0604020202020204" pitchFamily="34" charset="0"/>
              </a:rPr>
              <a:t> </a:t>
            </a:r>
            <a:r>
              <a:rPr lang="cs-CZ" altLang="cs-CZ" dirty="0" smtClean="0"/>
              <a:t>Název části/sekce díla (NO)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dirty="0" smtClean="0"/>
              <a:t>$s</a:t>
            </a:r>
            <a:r>
              <a:rPr lang="cs-CZ" altLang="cs-CZ" dirty="0" smtClean="0">
                <a:latin typeface="Arial" panose="020B0604020202020204" pitchFamily="34" charset="0"/>
              </a:rPr>
              <a:t> </a:t>
            </a:r>
            <a:r>
              <a:rPr lang="cs-CZ" altLang="cs-CZ" dirty="0" smtClean="0"/>
              <a:t>Verze (NO)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dirty="0" smtClean="0">
                <a:latin typeface="Arial" panose="020B0604020202020204" pitchFamily="34" charset="0"/>
              </a:rPr>
              <a:t>$t</a:t>
            </a:r>
            <a:r>
              <a:rPr lang="cs-CZ" altLang="cs-CZ" dirty="0"/>
              <a:t> </a:t>
            </a:r>
            <a:r>
              <a:rPr lang="cs-CZ" altLang="cs-CZ" dirty="0" smtClean="0"/>
              <a:t>Název díla (NO)</a:t>
            </a:r>
          </a:p>
        </p:txBody>
      </p:sp>
    </p:spTree>
    <p:extLst>
      <p:ext uri="{BB962C8B-B14F-4D97-AF65-F5344CB8AC3E}">
        <p14:creationId xmlns:p14="http://schemas.microsoft.com/office/powerpoint/2010/main" val="1653238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656184"/>
          </a:xfrm>
        </p:spPr>
        <p:txBody>
          <a:bodyPr/>
          <a:lstStyle/>
          <a:p>
            <a:pPr>
              <a:defRPr/>
            </a:pPr>
            <a:r>
              <a:rPr lang="cs-CZ" altLang="cs-CZ" b="1" smtClean="0"/>
              <a:t>130 – Unifikovaný název </a:t>
            </a:r>
            <a:br>
              <a:rPr lang="cs-CZ" altLang="cs-CZ" b="1" smtClean="0"/>
            </a:br>
            <a:r>
              <a:rPr lang="cs-CZ" altLang="cs-CZ" b="1" smtClean="0"/>
              <a:t>jako hlavní záhlaví</a:t>
            </a:r>
          </a:p>
        </p:txBody>
      </p:sp>
      <p:sp>
        <p:nvSpPr>
          <p:cNvPr id="101379" name="Rectangle 3"/>
          <p:cNvSpPr>
            <a:spLocks noGrp="1"/>
          </p:cNvSpPr>
          <p:nvPr>
            <p:ph type="body" idx="1"/>
          </p:nvPr>
        </p:nvSpPr>
        <p:spPr>
          <a:xfrm>
            <a:off x="179512" y="1844824"/>
            <a:ext cx="8964488" cy="4897289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cs-CZ" sz="2400" dirty="0" smtClean="0"/>
              <a:t>130 </a:t>
            </a:r>
            <a:r>
              <a:rPr lang="cs-CZ" altLang="cs-CZ" sz="2400" dirty="0" smtClean="0"/>
              <a:t>0</a:t>
            </a:r>
            <a:r>
              <a:rPr lang="en-US" altLang="cs-CZ" sz="2400" dirty="0" smtClean="0"/>
              <a:t># $a</a:t>
            </a:r>
            <a:r>
              <a:rPr lang="cs-CZ" altLang="cs-CZ" sz="2400" dirty="0" smtClean="0"/>
              <a:t> </a:t>
            </a:r>
            <a:r>
              <a:rPr lang="en-US" altLang="cs-CZ" sz="2400" dirty="0" smtClean="0"/>
              <a:t>Bible</a:t>
            </a:r>
            <a:r>
              <a:rPr lang="en-US" altLang="cs-CZ" sz="2400" smtClean="0"/>
              <a:t>.</a:t>
            </a:r>
            <a:r>
              <a:rPr lang="cs-CZ" altLang="cs-CZ" sz="2400" smtClean="0"/>
              <a:t>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400"/>
              <a:t>	</a:t>
            </a:r>
            <a:r>
              <a:rPr lang="cs-CZ" altLang="cs-CZ" sz="2400" smtClean="0"/>
              <a:t>	   </a:t>
            </a:r>
            <a:r>
              <a:rPr lang="en-US" altLang="cs-CZ" sz="2400" smtClean="0"/>
              <a:t>$p</a:t>
            </a:r>
            <a:r>
              <a:rPr lang="cs-CZ" altLang="cs-CZ" sz="2400" smtClean="0"/>
              <a:t> </a:t>
            </a:r>
            <a:r>
              <a:rPr lang="en-US" altLang="cs-CZ" sz="2400" smtClean="0"/>
              <a:t>Luk</a:t>
            </a:r>
            <a:r>
              <a:rPr lang="cs-CZ" altLang="cs-CZ" sz="2400" smtClean="0"/>
              <a:t>áš. </a:t>
            </a:r>
            <a:endParaRPr lang="cs-CZ" altLang="cs-CZ" sz="2400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400" dirty="0" smtClean="0"/>
              <a:t>	</a:t>
            </a:r>
            <a:r>
              <a:rPr lang="cs-CZ" altLang="cs-CZ" sz="2400" smtClean="0"/>
              <a:t>         </a:t>
            </a:r>
            <a:r>
              <a:rPr lang="cs-CZ" altLang="cs-CZ" sz="2400" smtClean="0"/>
              <a:t> </a:t>
            </a:r>
            <a:r>
              <a:rPr lang="en-US" altLang="cs-CZ" sz="2400" smtClean="0"/>
              <a:t>$</a:t>
            </a:r>
            <a:r>
              <a:rPr lang="en-US" altLang="cs-CZ" sz="2400" smtClean="0"/>
              <a:t>l</a:t>
            </a:r>
            <a:r>
              <a:rPr lang="cs-CZ" altLang="cs-CZ" sz="2400" smtClean="0"/>
              <a:t> </a:t>
            </a:r>
            <a:r>
              <a:rPr lang="cs-CZ" altLang="cs-CZ" sz="2400" smtClean="0"/>
              <a:t>Česky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400" smtClean="0"/>
              <a:t>		   $7 unn2006374698</a:t>
            </a:r>
            <a:endParaRPr lang="cs-CZ" altLang="cs-CZ" sz="2400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400" dirty="0" smtClean="0"/>
              <a:t>245 10 $a Lukášovo evangelium </a:t>
            </a:r>
            <a:r>
              <a:rPr lang="cs-CZ" altLang="cs-CZ" sz="2400" smtClean="0"/>
              <a:t>/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400"/>
              <a:t>	</a:t>
            </a:r>
            <a:r>
              <a:rPr lang="cs-CZ" altLang="cs-CZ" sz="2400" smtClean="0"/>
              <a:t>	  $</a:t>
            </a:r>
            <a:r>
              <a:rPr lang="cs-CZ" altLang="cs-CZ" sz="2400" dirty="0" smtClean="0"/>
              <a:t>c </a:t>
            </a:r>
            <a:r>
              <a:rPr lang="cs-CZ" altLang="cs-CZ" sz="2400" smtClean="0"/>
              <a:t>přeložil Jan Novák</a:t>
            </a:r>
            <a:endParaRPr lang="cs-CZ" altLang="cs-CZ" sz="2400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400" dirty="0" smtClean="0"/>
              <a:t>----------------------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cs-CZ" sz="2400" dirty="0" smtClean="0"/>
              <a:t>130 </a:t>
            </a:r>
            <a:r>
              <a:rPr lang="cs-CZ" altLang="cs-CZ" sz="2400" dirty="0" smtClean="0"/>
              <a:t>0</a:t>
            </a:r>
            <a:r>
              <a:rPr lang="en-US" altLang="cs-CZ" sz="2400" dirty="0" smtClean="0"/>
              <a:t># $a</a:t>
            </a:r>
            <a:r>
              <a:rPr lang="cs-CZ" altLang="cs-CZ" sz="2400" dirty="0" smtClean="0"/>
              <a:t> </a:t>
            </a:r>
            <a:r>
              <a:rPr lang="en-US" altLang="cs-CZ" sz="2400" dirty="0" smtClean="0"/>
              <a:t>Tis</a:t>
            </a:r>
            <a:r>
              <a:rPr lang="cs-CZ" altLang="cs-CZ" sz="2400" dirty="0" err="1" smtClean="0"/>
              <a:t>íc</a:t>
            </a:r>
            <a:r>
              <a:rPr lang="cs-CZ" altLang="cs-CZ" sz="2400" dirty="0" smtClean="0"/>
              <a:t> a jedna noc</a:t>
            </a:r>
            <a:r>
              <a:rPr lang="en-US" altLang="cs-CZ" sz="2400" dirty="0" smtClean="0"/>
              <a:t>. </a:t>
            </a:r>
            <a:endParaRPr lang="cs-CZ" altLang="cs-CZ" sz="2400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400" dirty="0" smtClean="0"/>
              <a:t>	         </a:t>
            </a:r>
            <a:r>
              <a:rPr lang="en-US" altLang="cs-CZ" sz="2400" dirty="0" smtClean="0"/>
              <a:t>$</a:t>
            </a:r>
            <a:r>
              <a:rPr lang="en-US" altLang="cs-CZ" sz="2400" smtClean="0"/>
              <a:t>l</a:t>
            </a:r>
            <a:r>
              <a:rPr lang="cs-CZ" altLang="cs-CZ" sz="2400" smtClean="0"/>
              <a:t> </a:t>
            </a:r>
            <a:r>
              <a:rPr lang="cs-CZ" altLang="cs-CZ" sz="2400" smtClean="0"/>
              <a:t>Česky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400"/>
              <a:t>	</a:t>
            </a:r>
            <a:r>
              <a:rPr lang="cs-CZ" altLang="cs-CZ" sz="2400"/>
              <a:t>	   $7 unn2007380996</a:t>
            </a:r>
            <a:endParaRPr lang="cs-CZ" altLang="cs-CZ" sz="2400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400" dirty="0" smtClean="0"/>
              <a:t>245 10 $a Pohádky tisíce a jedné noci</a:t>
            </a:r>
          </a:p>
        </p:txBody>
      </p:sp>
    </p:spTree>
    <p:extLst>
      <p:ext uri="{BB962C8B-B14F-4D97-AF65-F5344CB8AC3E}">
        <p14:creationId xmlns:p14="http://schemas.microsoft.com/office/powerpoint/2010/main" val="361976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18487" cy="2016125"/>
          </a:xfrm>
        </p:spPr>
        <p:txBody>
          <a:bodyPr/>
          <a:lstStyle/>
          <a:p>
            <a:pPr>
              <a:defRPr/>
            </a:pPr>
            <a:r>
              <a:rPr lang="cs-CZ" altLang="cs-CZ" sz="3800" b="1" smtClean="0"/>
              <a:t>130</a:t>
            </a:r>
            <a:br>
              <a:rPr lang="cs-CZ" altLang="cs-CZ" sz="3800" b="1" smtClean="0"/>
            </a:br>
            <a:r>
              <a:rPr lang="cs-CZ" altLang="cs-CZ" sz="3800" b="1" smtClean="0"/>
              <a:t>unifikovaný název – hlavní záhlaví</a:t>
            </a:r>
          </a:p>
        </p:txBody>
      </p:sp>
      <p:sp>
        <p:nvSpPr>
          <p:cNvPr id="105475" name="Rectangle 3"/>
          <p:cNvSpPr>
            <a:spLocks noGrp="1"/>
          </p:cNvSpPr>
          <p:nvPr>
            <p:ph type="body" idx="1"/>
          </p:nvPr>
        </p:nvSpPr>
        <p:spPr>
          <a:xfrm>
            <a:off x="457200" y="2636912"/>
            <a:ext cx="8229600" cy="3960439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800" b="1" dirty="0" smtClean="0">
                <a:cs typeface="Arial" panose="020B0604020202020204" pitchFamily="34" charset="0"/>
              </a:rPr>
              <a:t>Prvn</a:t>
            </a:r>
            <a:r>
              <a:rPr lang="cs-CZ" alt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800" b="1" dirty="0" smtClean="0">
                <a:cs typeface="Arial" panose="020B0604020202020204" pitchFamily="34" charset="0"/>
              </a:rPr>
              <a:t> indik</a:t>
            </a:r>
            <a:r>
              <a:rPr lang="cs-CZ" alt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800" b="1" dirty="0" smtClean="0">
                <a:cs typeface="Arial" panose="020B0604020202020204" pitchFamily="34" charset="0"/>
              </a:rPr>
              <a:t>tor </a:t>
            </a:r>
            <a:r>
              <a:rPr lang="cs-CZ" altLang="cs-CZ" sz="2800" b="1" dirty="0" smtClean="0"/>
              <a:t> </a:t>
            </a:r>
            <a:r>
              <a:rPr lang="cs-CZ" altLang="cs-CZ" sz="2800" i="1" dirty="0" smtClean="0">
                <a:cs typeface="Arial" panose="020B0604020202020204" pitchFamily="34" charset="0"/>
              </a:rPr>
              <a:t>(</a:t>
            </a:r>
            <a:r>
              <a:rPr lang="cs-CZ" altLang="cs-CZ" sz="2800" i="1" dirty="0" smtClean="0"/>
              <a:t>vyloučen</a:t>
            </a:r>
            <a:r>
              <a:rPr lang="cs-CZ" altLang="cs-CZ" sz="2800" i="1" dirty="0" smtClean="0">
                <a:latin typeface="Arial" panose="020B0604020202020204" pitchFamily="34" charset="0"/>
              </a:rPr>
              <a:t>í</a:t>
            </a:r>
            <a:r>
              <a:rPr lang="cs-CZ" altLang="cs-CZ" sz="2800" i="1" dirty="0" smtClean="0"/>
              <a:t> znaků z řazen</a:t>
            </a:r>
            <a:r>
              <a:rPr lang="cs-CZ" altLang="cs-CZ" sz="2800" i="1" dirty="0" smtClean="0">
                <a:latin typeface="Arial" panose="020B0604020202020204" pitchFamily="34" charset="0"/>
              </a:rPr>
              <a:t>í</a:t>
            </a:r>
            <a:r>
              <a:rPr lang="cs-CZ" altLang="cs-CZ" sz="2800" i="1" dirty="0" smtClean="0">
                <a:cs typeface="Arial" panose="020B0604020202020204" pitchFamily="34" charset="0"/>
              </a:rPr>
              <a:t>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cs-CZ" sz="2800" b="1" dirty="0" smtClean="0"/>
              <a:t>	</a:t>
            </a:r>
            <a:r>
              <a:rPr lang="cs-CZ" altLang="cs-CZ" sz="2800" b="1" dirty="0" smtClean="0"/>
              <a:t>       </a:t>
            </a:r>
            <a:r>
              <a:rPr lang="en-US" altLang="cs-CZ" sz="2800" b="1" dirty="0" smtClean="0"/>
              <a:t>0-9   </a:t>
            </a:r>
            <a:r>
              <a:rPr lang="cs-CZ" altLang="cs-CZ" sz="2800" b="1" dirty="0" smtClean="0"/>
              <a:t> </a:t>
            </a:r>
            <a:r>
              <a:rPr lang="en-US" altLang="cs-CZ" sz="2800" b="1" dirty="0" err="1" smtClean="0"/>
              <a:t>po</a:t>
            </a:r>
            <a:r>
              <a:rPr lang="cs-CZ" altLang="cs-CZ" sz="2800" b="1" dirty="0" smtClean="0"/>
              <a:t>čet vyloučených znaků </a:t>
            </a:r>
          </a:p>
          <a:p>
            <a:pPr>
              <a:buNone/>
            </a:pPr>
            <a:r>
              <a:rPr lang="cs-CZ" altLang="cs-CZ" sz="2800" b="1" smtClean="0">
                <a:solidFill>
                  <a:srgbClr val="FF0000"/>
                </a:solidFill>
              </a:rPr>
              <a:t>První </a:t>
            </a:r>
            <a:r>
              <a:rPr lang="cs-CZ" altLang="cs-CZ" sz="2800" b="1">
                <a:solidFill>
                  <a:srgbClr val="FF0000"/>
                </a:solidFill>
              </a:rPr>
              <a:t>indikátor má VŽDY hodnotu "0" a </a:t>
            </a:r>
            <a:r>
              <a:rPr lang="cs-CZ" altLang="cs-CZ" sz="2800" b="1" smtClean="0">
                <a:solidFill>
                  <a:srgbClr val="FF0000"/>
                </a:solidFill>
              </a:rPr>
              <a:t>úvodní člen </a:t>
            </a:r>
            <a:r>
              <a:rPr lang="cs-CZ" altLang="cs-CZ" sz="2800" b="1">
                <a:solidFill>
                  <a:srgbClr val="FF0000"/>
                </a:solidFill>
              </a:rPr>
              <a:t>se nezapisuje !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cs-CZ" sz="2800" b="1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b="1" dirty="0" smtClean="0">
                <a:cs typeface="Arial" panose="020B0604020202020204" pitchFamily="34" charset="0"/>
              </a:rPr>
              <a:t>Druhý indik</a:t>
            </a:r>
            <a:r>
              <a:rPr lang="cs-CZ" alt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800" b="1" dirty="0" smtClean="0">
                <a:cs typeface="Arial" panose="020B0604020202020204" pitchFamily="34" charset="0"/>
              </a:rPr>
              <a:t>tor</a:t>
            </a:r>
            <a:r>
              <a:rPr lang="cs-CZ" altLang="cs-CZ" sz="2800" i="1" dirty="0" smtClean="0">
                <a:cs typeface="Arial" panose="020B0604020202020204" pitchFamily="34" charset="0"/>
              </a:rPr>
              <a:t> </a:t>
            </a:r>
            <a:r>
              <a:rPr lang="cs-CZ" altLang="cs-CZ" sz="2800" dirty="0" smtClean="0">
                <a:cs typeface="Arial" panose="020B0604020202020204" pitchFamily="34" charset="0"/>
              </a:rPr>
              <a:t>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cs-CZ" sz="2800" b="1" dirty="0" smtClean="0">
                <a:cs typeface="Arial" panose="020B0604020202020204" pitchFamily="34" charset="0"/>
              </a:rPr>
              <a:t>   </a:t>
            </a:r>
            <a:r>
              <a:rPr lang="cs-CZ" altLang="cs-CZ" sz="2800" b="1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      </a:t>
            </a:r>
            <a:r>
              <a:rPr lang="cs-CZ" altLang="cs-CZ" sz="2800" b="1" dirty="0" smtClean="0">
                <a:cs typeface="Times New Roman" panose="02020603050405020304" pitchFamily="18" charset="0"/>
              </a:rPr>
              <a:t> </a:t>
            </a:r>
            <a:r>
              <a:rPr lang="cs-CZ" altLang="cs-CZ" sz="2800" b="1" dirty="0" smtClean="0">
                <a:cs typeface="Arial" panose="020B0604020202020204" pitchFamily="34" charset="0"/>
              </a:rPr>
              <a:t>nedefinov</a:t>
            </a:r>
            <a:r>
              <a:rPr lang="cs-CZ" alt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800" b="1" dirty="0" smtClean="0">
                <a:cs typeface="Arial" panose="020B0604020202020204" pitchFamily="34" charset="0"/>
              </a:rPr>
              <a:t>n</a:t>
            </a: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658215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2160984"/>
          </a:xfrm>
        </p:spPr>
        <p:txBody>
          <a:bodyPr/>
          <a:lstStyle/>
          <a:p>
            <a:pPr>
              <a:defRPr/>
            </a:pPr>
            <a:r>
              <a:rPr lang="cs-CZ" altLang="cs-CZ" b="1" smtClean="0"/>
              <a:t>240 – Unifikovaný název </a:t>
            </a:r>
            <a:br>
              <a:rPr lang="cs-CZ" altLang="cs-CZ" b="1" smtClean="0"/>
            </a:br>
            <a:r>
              <a:rPr lang="cs-CZ" altLang="cs-CZ" b="1" smtClean="0"/>
              <a:t>(je-li autor)</a:t>
            </a:r>
          </a:p>
        </p:txBody>
      </p:sp>
      <p:sp>
        <p:nvSpPr>
          <p:cNvPr id="102403" name="Rectangle 3"/>
          <p:cNvSpPr>
            <a:spLocks noGrp="1"/>
          </p:cNvSpPr>
          <p:nvPr>
            <p:ph type="body" idx="1"/>
          </p:nvPr>
        </p:nvSpPr>
        <p:spPr>
          <a:xfrm>
            <a:off x="473103" y="2492896"/>
            <a:ext cx="7915321" cy="4249217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800" smtClean="0"/>
              <a:t>100 1# $a Erben, Karel Jaromír,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smtClean="0"/>
              <a:t>	         $d 1811-1870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smtClean="0"/>
              <a:t>	         $7 jk01030532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smtClean="0"/>
              <a:t>	         $4 aut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smtClean="0"/>
              <a:t>24</a:t>
            </a:r>
            <a:r>
              <a:rPr lang="en-US" altLang="cs-CZ" sz="2800" smtClean="0"/>
              <a:t>0 </a:t>
            </a:r>
            <a:r>
              <a:rPr lang="cs-CZ" altLang="cs-CZ" sz="2800" smtClean="0"/>
              <a:t>10</a:t>
            </a:r>
            <a:r>
              <a:rPr lang="en-US" altLang="cs-CZ" sz="2800" smtClean="0"/>
              <a:t> $a</a:t>
            </a:r>
            <a:r>
              <a:rPr lang="cs-CZ" altLang="cs-CZ" sz="2800" smtClean="0"/>
              <a:t> Kytice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smtClean="0"/>
              <a:t>		   $7 aun2006372830</a:t>
            </a:r>
            <a:endParaRPr lang="cs-CZ" altLang="cs-CZ" sz="280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smtClean="0"/>
              <a:t>245 10 $a Kytice z pověstí národních /	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smtClean="0"/>
              <a:t>	         $c Karel Jaromír Erben</a:t>
            </a:r>
          </a:p>
        </p:txBody>
      </p:sp>
    </p:spTree>
    <p:extLst>
      <p:ext uri="{BB962C8B-B14F-4D97-AF65-F5344CB8AC3E}">
        <p14:creationId xmlns:p14="http://schemas.microsoft.com/office/powerpoint/2010/main" val="2328561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863725"/>
          </a:xfrm>
        </p:spPr>
        <p:txBody>
          <a:bodyPr/>
          <a:lstStyle/>
          <a:p>
            <a:pPr>
              <a:defRPr/>
            </a:pPr>
            <a:r>
              <a:rPr lang="cs-CZ" altLang="cs-CZ" b="1" smtClean="0"/>
              <a:t>240</a:t>
            </a:r>
            <a:br>
              <a:rPr lang="cs-CZ" altLang="cs-CZ" b="1" smtClean="0"/>
            </a:br>
            <a:r>
              <a:rPr lang="cs-CZ" altLang="cs-CZ" b="1" smtClean="0"/>
              <a:t>unifikovaný název (je-li autor)</a:t>
            </a:r>
          </a:p>
        </p:txBody>
      </p:sp>
      <p:sp>
        <p:nvSpPr>
          <p:cNvPr id="106499" name="Rectangle 3"/>
          <p:cNvSpPr>
            <a:spLocks noGrp="1"/>
          </p:cNvSpPr>
          <p:nvPr>
            <p:ph type="body" idx="1"/>
          </p:nvPr>
        </p:nvSpPr>
        <p:spPr>
          <a:xfrm>
            <a:off x="457200" y="2348880"/>
            <a:ext cx="8229600" cy="4392488"/>
          </a:xfrm>
        </p:spPr>
        <p:txBody>
          <a:bodyPr/>
          <a:lstStyle/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dirty="0" smtClean="0">
                <a:cs typeface="Arial" panose="020B0604020202020204" pitchFamily="34" charset="0"/>
              </a:rPr>
              <a:t>Prvn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600" b="1" dirty="0" smtClean="0">
                <a:cs typeface="Arial" panose="020B0604020202020204" pitchFamily="34" charset="0"/>
              </a:rPr>
              <a:t> indik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600" b="1" dirty="0" smtClean="0">
                <a:cs typeface="Arial" panose="020B0604020202020204" pitchFamily="34" charset="0"/>
              </a:rPr>
              <a:t>tor   </a:t>
            </a:r>
            <a:endParaRPr lang="cs-CZ" altLang="cs-CZ" sz="2600" b="1" dirty="0" smtClean="0"/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dirty="0" smtClean="0"/>
              <a:t>		0</a:t>
            </a:r>
            <a:r>
              <a:rPr lang="en-US" altLang="cs-CZ" sz="2600" b="1" dirty="0" smtClean="0"/>
              <a:t>   </a:t>
            </a:r>
            <a:r>
              <a:rPr lang="cs-CZ" altLang="cs-CZ" sz="2600" b="1" dirty="0" smtClean="0"/>
              <a:t>název se netiskne/nezobrazuje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i="1" dirty="0" smtClean="0"/>
              <a:t>	</a:t>
            </a:r>
            <a:r>
              <a:rPr lang="cs-CZ" altLang="cs-CZ" sz="2600" b="1" dirty="0" smtClean="0"/>
              <a:t>	1   název se tiskne/zobrazuje</a:t>
            </a:r>
            <a:endParaRPr lang="en-US" altLang="cs-CZ" sz="2600" b="1" dirty="0" smtClean="0"/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dirty="0" smtClean="0"/>
              <a:t>	</a:t>
            </a:r>
            <a:endParaRPr lang="en-US" altLang="cs-CZ" sz="2600" b="1" dirty="0" smtClean="0"/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dirty="0" smtClean="0">
                <a:cs typeface="Arial" panose="020B0604020202020204" pitchFamily="34" charset="0"/>
              </a:rPr>
              <a:t>Druhý indik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600" b="1" dirty="0" smtClean="0">
                <a:cs typeface="Arial" panose="020B0604020202020204" pitchFamily="34" charset="0"/>
              </a:rPr>
              <a:t>tor</a:t>
            </a:r>
            <a:r>
              <a:rPr lang="cs-CZ" altLang="cs-CZ" sz="2600" i="1" dirty="0" smtClean="0">
                <a:cs typeface="Arial" panose="020B0604020202020204" pitchFamily="34" charset="0"/>
              </a:rPr>
              <a:t> </a:t>
            </a:r>
            <a:r>
              <a:rPr lang="cs-CZ" altLang="cs-CZ" sz="2600" dirty="0" smtClean="0">
                <a:cs typeface="Arial" panose="020B0604020202020204" pitchFamily="34" charset="0"/>
              </a:rPr>
              <a:t> </a:t>
            </a:r>
            <a:r>
              <a:rPr lang="cs-CZ" altLang="cs-CZ" sz="2600" i="1" dirty="0" smtClean="0">
                <a:cs typeface="Arial" panose="020B0604020202020204" pitchFamily="34" charset="0"/>
              </a:rPr>
              <a:t>(</a:t>
            </a:r>
            <a:r>
              <a:rPr lang="cs-CZ" altLang="cs-CZ" sz="2600" i="1" dirty="0" smtClean="0"/>
              <a:t>vyloučen</a:t>
            </a:r>
            <a:r>
              <a:rPr lang="cs-CZ" altLang="cs-CZ" sz="2600" i="1" dirty="0" smtClean="0">
                <a:latin typeface="Arial" panose="020B0604020202020204" pitchFamily="34" charset="0"/>
              </a:rPr>
              <a:t>í</a:t>
            </a:r>
            <a:r>
              <a:rPr lang="cs-CZ" altLang="cs-CZ" sz="2600" i="1" dirty="0" smtClean="0"/>
              <a:t> znaků z řazen</a:t>
            </a:r>
            <a:r>
              <a:rPr lang="cs-CZ" altLang="cs-CZ" sz="2600" i="1" dirty="0" smtClean="0">
                <a:latin typeface="Arial" panose="020B0604020202020204" pitchFamily="34" charset="0"/>
              </a:rPr>
              <a:t>í</a:t>
            </a:r>
            <a:r>
              <a:rPr lang="cs-CZ" altLang="cs-CZ" sz="2600" i="1" dirty="0" smtClean="0">
                <a:cs typeface="Arial" panose="020B0604020202020204" pitchFamily="34" charset="0"/>
              </a:rPr>
              <a:t>)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cs-CZ" sz="2600" b="1" dirty="0" smtClean="0">
                <a:cs typeface="Arial" panose="020B0604020202020204" pitchFamily="34" charset="0"/>
              </a:rPr>
              <a:t>      </a:t>
            </a:r>
            <a:r>
              <a:rPr lang="en-US" altLang="cs-CZ" sz="2600" b="1" dirty="0" smtClean="0"/>
              <a:t>0-9   </a:t>
            </a:r>
            <a:r>
              <a:rPr lang="cs-CZ" altLang="cs-CZ" sz="2600" b="1" dirty="0" smtClean="0"/>
              <a:t> </a:t>
            </a:r>
            <a:r>
              <a:rPr lang="en-US" altLang="cs-CZ" sz="2600" b="1" dirty="0" err="1" smtClean="0"/>
              <a:t>po</a:t>
            </a:r>
            <a:r>
              <a:rPr lang="cs-CZ" altLang="cs-CZ" sz="2600" b="1" dirty="0" smtClean="0"/>
              <a:t>čet vyloučených </a:t>
            </a:r>
            <a:r>
              <a:rPr lang="cs-CZ" altLang="cs-CZ" sz="2600" b="1" smtClean="0"/>
              <a:t>znaků 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600" b="1"/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smtClean="0">
                <a:solidFill>
                  <a:srgbClr val="FF0000"/>
                </a:solidFill>
              </a:rPr>
              <a:t>Druhý indikátor má VŽDY hodnotu "0" a úvodní člen se nezapisuje !</a:t>
            </a:r>
            <a:endParaRPr lang="cs-CZ" altLang="cs-CZ" sz="26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dirty="0" smtClean="0"/>
              <a:t>	</a:t>
            </a:r>
            <a:endParaRPr lang="cs-CZ" alt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2828231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863725"/>
          </a:xfrm>
        </p:spPr>
        <p:txBody>
          <a:bodyPr/>
          <a:lstStyle/>
          <a:p>
            <a:pPr>
              <a:defRPr/>
            </a:pPr>
            <a:r>
              <a:rPr lang="cs-CZ" altLang="cs-CZ" b="1" smtClean="0"/>
              <a:t>Úvodní člen </a:t>
            </a:r>
            <a:br>
              <a:rPr lang="cs-CZ" altLang="cs-CZ" b="1" smtClean="0"/>
            </a:br>
            <a:r>
              <a:rPr lang="cs-CZ" altLang="cs-CZ" b="1" smtClean="0"/>
              <a:t>v unifikovaném názvu</a:t>
            </a:r>
          </a:p>
        </p:txBody>
      </p:sp>
      <p:sp>
        <p:nvSpPr>
          <p:cNvPr id="106499" name="Rectangle 3"/>
          <p:cNvSpPr>
            <a:spLocks noGrp="1"/>
          </p:cNvSpPr>
          <p:nvPr>
            <p:ph type="body" idx="1"/>
          </p:nvPr>
        </p:nvSpPr>
        <p:spPr>
          <a:xfrm>
            <a:off x="457200" y="2124075"/>
            <a:ext cx="8229600" cy="4617293"/>
          </a:xfrm>
        </p:spPr>
        <p:txBody>
          <a:bodyPr/>
          <a:lstStyle/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smtClean="0">
                <a:solidFill>
                  <a:srgbClr val="FF0000"/>
                </a:solidFill>
              </a:rPr>
              <a:t>Úvodní člen se v unifikovaném názvu nezapisuje !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smtClean="0"/>
              <a:t>(V poli 245 ovšem ANO)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600" b="1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smtClean="0"/>
              <a:t>Příklad: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600" b="1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smtClean="0"/>
              <a:t>245 14 $a The adventures of Tom Sawyer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600" b="1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smtClean="0">
                <a:solidFill>
                  <a:srgbClr val="FF0000"/>
                </a:solidFill>
              </a:rPr>
              <a:t>ALE:</a:t>
            </a:r>
            <a:endParaRPr lang="cs-CZ" altLang="cs-CZ" sz="26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smtClean="0"/>
              <a:t>240 10 $a Adventures of Tom Sawyer</a:t>
            </a:r>
            <a:endParaRPr lang="cs-CZ" alt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198288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/>
          </p:cNvSpPr>
          <p:nvPr>
            <p:ph type="title"/>
          </p:nvPr>
        </p:nvSpPr>
        <p:spPr>
          <a:xfrm>
            <a:off x="395288" y="0"/>
            <a:ext cx="8291512" cy="2348880"/>
          </a:xfrm>
        </p:spPr>
        <p:txBody>
          <a:bodyPr/>
          <a:lstStyle/>
          <a:p>
            <a:pPr>
              <a:defRPr/>
            </a:pPr>
            <a:r>
              <a:rPr lang="cs-CZ" altLang="cs-CZ" sz="4000" b="1"/>
              <a:t>Unifikovaný název -</a:t>
            </a:r>
            <a:br>
              <a:rPr lang="cs-CZ" altLang="cs-CZ" sz="4000" b="1"/>
            </a:br>
            <a:r>
              <a:rPr lang="cs-CZ" altLang="cs-CZ" sz="4000" b="1"/>
              <a:t>podpole </a:t>
            </a:r>
            <a:r>
              <a:rPr lang="cs-CZ" altLang="cs-CZ" sz="4000" b="1" smtClean="0"/>
              <a:t>$l (jazyk)</a:t>
            </a:r>
            <a:endParaRPr lang="cs-CZ" altLang="cs-CZ" sz="3800" smtClean="0"/>
          </a:p>
        </p:txBody>
      </p:sp>
      <p:sp>
        <p:nvSpPr>
          <p:cNvPr id="108547" name="Rectangle 3"/>
          <p:cNvSpPr>
            <a:spLocks noGrp="1"/>
          </p:cNvSpPr>
          <p:nvPr>
            <p:ph type="body" idx="1"/>
          </p:nvPr>
        </p:nvSpPr>
        <p:spPr>
          <a:xfrm>
            <a:off x="179388" y="2348880"/>
            <a:ext cx="8785225" cy="4105894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400" dirty="0" smtClean="0"/>
              <a:t>130 0</a:t>
            </a:r>
            <a:r>
              <a:rPr lang="en-US" altLang="cs-CZ" sz="2400" dirty="0" smtClean="0"/>
              <a:t>#</a:t>
            </a:r>
            <a:r>
              <a:rPr lang="cs-CZ" altLang="cs-CZ" sz="2400" dirty="0" smtClean="0"/>
              <a:t> $a </a:t>
            </a:r>
            <a:r>
              <a:rPr lang="en-US" altLang="cs-CZ" sz="2400" dirty="0" smtClean="0"/>
              <a:t>Bible</a:t>
            </a:r>
            <a:r>
              <a:rPr lang="cs-CZ" altLang="cs-CZ" sz="2400" dirty="0" smtClean="0"/>
              <a:t>.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400" dirty="0" smtClean="0"/>
              <a:t>	         </a:t>
            </a:r>
            <a:r>
              <a:rPr lang="en-US" altLang="cs-CZ" sz="2400" dirty="0" smtClean="0"/>
              <a:t>$</a:t>
            </a:r>
            <a:r>
              <a:rPr lang="cs-CZ" altLang="cs-CZ" sz="2400" smtClean="0"/>
              <a:t>p </a:t>
            </a:r>
            <a:r>
              <a:rPr lang="cs-CZ" altLang="cs-CZ" sz="2400" smtClean="0"/>
              <a:t>Žalmy.</a:t>
            </a:r>
            <a:endParaRPr lang="cs-CZ" altLang="cs-CZ" sz="2400" dirty="0" smtClean="0"/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400" dirty="0" smtClean="0"/>
              <a:t>	         $</a:t>
            </a:r>
            <a:r>
              <a:rPr lang="cs-CZ" altLang="cs-CZ" sz="2400" smtClean="0"/>
              <a:t>l </a:t>
            </a:r>
            <a:r>
              <a:rPr lang="cs-CZ" altLang="cs-CZ" sz="2400" smtClean="0"/>
              <a:t>Česky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400"/>
              <a:t>	</a:t>
            </a:r>
            <a:r>
              <a:rPr lang="cs-CZ" altLang="cs-CZ" sz="2400"/>
              <a:t>	</a:t>
            </a:r>
            <a:r>
              <a:rPr lang="cs-CZ" altLang="cs-CZ" sz="2400"/>
              <a:t>  </a:t>
            </a:r>
            <a:r>
              <a:rPr lang="cs-CZ" altLang="cs-CZ" sz="2400" smtClean="0"/>
              <a:t>$</a:t>
            </a:r>
            <a:r>
              <a:rPr lang="cs-CZ" altLang="cs-CZ" sz="2400"/>
              <a:t>7 unn2006374768</a:t>
            </a:r>
            <a:endParaRPr lang="cs-CZ" altLang="cs-CZ" sz="2400" dirty="0" smtClean="0"/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40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400">
                <a:cs typeface="Arial" panose="020B0604020202020204" pitchFamily="34" charset="0"/>
              </a:rPr>
              <a:t>240 10 $a Romeo and </a:t>
            </a:r>
            <a:r>
              <a:rPr lang="cs-CZ" altLang="cs-CZ" sz="2400"/>
              <a:t>J</a:t>
            </a:r>
            <a:r>
              <a:rPr lang="cs-CZ" altLang="cs-CZ" sz="2400">
                <a:cs typeface="Arial" panose="020B0604020202020204" pitchFamily="34" charset="0"/>
              </a:rPr>
              <a:t>uliet.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400">
                <a:cs typeface="Arial" panose="020B0604020202020204" pitchFamily="34" charset="0"/>
              </a:rPr>
              <a:t>		  </a:t>
            </a:r>
            <a:r>
              <a:rPr lang="cs-CZ" altLang="cs-CZ" sz="2400" smtClean="0">
                <a:cs typeface="Arial" panose="020B0604020202020204" pitchFamily="34" charset="0"/>
              </a:rPr>
              <a:t>$</a:t>
            </a:r>
            <a:r>
              <a:rPr lang="cs-CZ" altLang="cs-CZ" sz="2400">
                <a:cs typeface="Arial" panose="020B0604020202020204" pitchFamily="34" charset="0"/>
              </a:rPr>
              <a:t>l Česky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400">
                <a:cs typeface="Arial" panose="020B0604020202020204" pitchFamily="34" charset="0"/>
              </a:rPr>
              <a:t>		  </a:t>
            </a:r>
            <a:r>
              <a:rPr lang="cs-CZ" altLang="cs-CZ" sz="2400" smtClean="0">
                <a:cs typeface="Arial" panose="020B0604020202020204" pitchFamily="34" charset="0"/>
              </a:rPr>
              <a:t>$</a:t>
            </a:r>
            <a:r>
              <a:rPr lang="cs-CZ" altLang="cs-CZ" sz="2400">
                <a:cs typeface="Arial" panose="020B0604020202020204" pitchFamily="34" charset="0"/>
              </a:rPr>
              <a:t>7 aun2006373460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800" dirty="0" smtClean="0"/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916847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 txBox="1">
            <a:spLocks noGrp="1"/>
          </p:cNvSpPr>
          <p:nvPr/>
        </p:nvSpPr>
        <p:spPr bwMode="auto">
          <a:xfrm>
            <a:off x="1371600" y="6011863"/>
            <a:ext cx="5791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/>
          <a:p>
            <a:pPr algn="r" eaLnBrk="1" hangingPunct="1">
              <a:defRPr/>
            </a:pPr>
            <a:fld id="{E25F653C-15A4-4BFF-91CA-5B07BE296EE0}" type="datetime1">
              <a:rPr lang="en-US" sz="1000">
                <a:latin typeface="+mn-lt"/>
              </a:rPr>
              <a:pPr algn="r" eaLnBrk="1" hangingPunct="1">
                <a:defRPr/>
              </a:pPr>
              <a:t>3/9/2017</a:t>
            </a:fld>
            <a:endParaRPr lang="en-US" sz="1000">
              <a:latin typeface="+mn-lt"/>
            </a:endParaRPr>
          </a:p>
        </p:txBody>
      </p:sp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49275"/>
            <a:ext cx="8229600" cy="12954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Hlavní záhlaví</a:t>
            </a:r>
          </a:p>
        </p:txBody>
      </p:sp>
      <p:sp>
        <p:nvSpPr>
          <p:cNvPr id="16388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2205038"/>
            <a:ext cx="8208962" cy="44640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cs-CZ" altLang="cs-CZ" b="1" u="sng" smtClean="0"/>
              <a:t>1</a:t>
            </a:r>
            <a:r>
              <a:rPr lang="cs-CZ" altLang="cs-CZ" b="1" smtClean="0"/>
              <a:t>00 (osobní jména)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cs-CZ" altLang="cs-CZ" b="1" u="sng" smtClean="0"/>
              <a:t>1</a:t>
            </a:r>
            <a:r>
              <a:rPr lang="cs-CZ" altLang="cs-CZ" b="1" smtClean="0"/>
              <a:t>10 (korporace)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cs-CZ" altLang="cs-CZ" b="1" u="sng" smtClean="0"/>
              <a:t>1</a:t>
            </a:r>
            <a:r>
              <a:rPr lang="cs-CZ" altLang="cs-CZ" b="1" smtClean="0"/>
              <a:t>11 (akce)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cs-CZ" altLang="cs-CZ" b="1" u="sng" smtClean="0"/>
              <a:t>1</a:t>
            </a:r>
            <a:r>
              <a:rPr lang="cs-CZ" altLang="cs-CZ" b="1" smtClean="0"/>
              <a:t>30 (unifikované názvy)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b="1" smtClean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4400" b="1" u="sng" smtClean="0"/>
              <a:t>V  ZÁZNAMU  SMÍ  BÝT  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4400" b="1" u="sng" smtClean="0"/>
              <a:t>JEN JEDNO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1387624"/>
          </a:xfrm>
        </p:spPr>
        <p:txBody>
          <a:bodyPr/>
          <a:lstStyle/>
          <a:p>
            <a:pPr>
              <a:defRPr/>
            </a:pPr>
            <a:r>
              <a:rPr lang="cs-CZ" altLang="cs-CZ" b="1" smtClean="0"/>
              <a:t>Unifikovaný název -</a:t>
            </a:r>
            <a:br>
              <a:rPr lang="cs-CZ" altLang="cs-CZ" b="1" smtClean="0"/>
            </a:br>
            <a:r>
              <a:rPr lang="cs-CZ" altLang="cs-CZ" b="1" smtClean="0"/>
              <a:t>podpole $s (verze)</a:t>
            </a:r>
            <a:endParaRPr lang="cs-CZ" altLang="cs-CZ" smtClean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060848"/>
            <a:ext cx="8497887" cy="4608512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cs-CZ" sz="2800" smtClean="0"/>
              <a:t>130 0# $aBible.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sz="2800"/>
              <a:t>	</a:t>
            </a:r>
            <a:r>
              <a:rPr lang="cs-CZ" sz="2800" smtClean="0"/>
              <a:t>	   $l Latinsky.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sz="2800"/>
              <a:t>	</a:t>
            </a:r>
            <a:r>
              <a:rPr lang="cs-CZ" sz="2800" smtClean="0"/>
              <a:t>	   </a:t>
            </a:r>
            <a:r>
              <a:rPr lang="cs-CZ" sz="2800" b="1" smtClean="0"/>
              <a:t>$s Vulgata</a:t>
            </a:r>
            <a:r>
              <a:rPr lang="cs-CZ" sz="2800" smtClean="0"/>
              <a:t>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sz="2800"/>
              <a:t>	</a:t>
            </a:r>
            <a:r>
              <a:rPr lang="cs-CZ" sz="2800" smtClean="0"/>
              <a:t>	   $7unn2008483498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sz="2800" smtClean="0"/>
              <a:t>------------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/>
              <a:t>240 1</a:t>
            </a:r>
            <a:r>
              <a:rPr lang="en-US" altLang="cs-CZ" sz="2800"/>
              <a:t>0 $a</a:t>
            </a:r>
            <a:r>
              <a:rPr lang="cs-CZ" altLang="cs-CZ" sz="2800"/>
              <a:t> </a:t>
            </a:r>
            <a:r>
              <a:rPr lang="en-US" altLang="cs-CZ" sz="2800"/>
              <a:t>Legenda</a:t>
            </a:r>
            <a:r>
              <a:rPr lang="cs-CZ" altLang="cs-CZ" sz="2800"/>
              <a:t> m</a:t>
            </a:r>
            <a:r>
              <a:rPr lang="en-US" altLang="cs-CZ" sz="2800"/>
              <a:t>aior.</a:t>
            </a:r>
            <a:endParaRPr lang="cs-CZ" altLang="cs-CZ" sz="280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/>
              <a:t>		   </a:t>
            </a:r>
            <a:r>
              <a:rPr lang="en-US" altLang="cs-CZ" sz="2800"/>
              <a:t>$l</a:t>
            </a:r>
            <a:r>
              <a:rPr lang="cs-CZ" altLang="cs-CZ" sz="2800"/>
              <a:t> </a:t>
            </a:r>
            <a:r>
              <a:rPr lang="en-US" altLang="cs-CZ" sz="2800"/>
              <a:t>Středofrancouzsky.</a:t>
            </a:r>
            <a:endParaRPr lang="cs-CZ" altLang="cs-CZ" sz="280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/>
              <a:t>		   </a:t>
            </a:r>
            <a:r>
              <a:rPr lang="en-US" altLang="cs-CZ" sz="2800" b="1"/>
              <a:t>$s</a:t>
            </a:r>
            <a:r>
              <a:rPr lang="cs-CZ" altLang="cs-CZ" sz="2800" b="1"/>
              <a:t> </a:t>
            </a:r>
            <a:r>
              <a:rPr lang="en-US" altLang="cs-CZ" sz="2800" b="1"/>
              <a:t>Krátká verze</a:t>
            </a:r>
            <a:endParaRPr lang="cs-CZ" altLang="cs-CZ" sz="2800" b="1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/>
              <a:t>		   </a:t>
            </a:r>
            <a:r>
              <a:rPr lang="en-US" altLang="cs-CZ" sz="2800"/>
              <a:t>$7</a:t>
            </a:r>
            <a:r>
              <a:rPr lang="cs-CZ" altLang="cs-CZ" sz="2800"/>
              <a:t> </a:t>
            </a:r>
            <a:r>
              <a:rPr lang="en-US" altLang="cs-CZ" sz="2800"/>
              <a:t>aun2017939792</a:t>
            </a:r>
            <a:endParaRPr lang="cs-CZ" altLang="cs-CZ" sz="2800"/>
          </a:p>
          <a:p>
            <a:pPr>
              <a:buFont typeface="Wingdings 2" panose="05020102010507070707" pitchFamily="18" charset="2"/>
              <a:buNone/>
            </a:pPr>
            <a:endParaRPr lang="cs-CZ" sz="2800" smtClean="0"/>
          </a:p>
          <a:p>
            <a:pPr>
              <a:buFont typeface="Wingdings 2" panose="05020102010507070707" pitchFamily="18" charset="2"/>
              <a:buNone/>
            </a:pPr>
            <a:endParaRPr lang="en-US" altLang="cs-CZ" sz="2800"/>
          </a:p>
        </p:txBody>
      </p:sp>
    </p:spTree>
    <p:extLst>
      <p:ext uri="{BB962C8B-B14F-4D97-AF65-F5344CB8AC3E}">
        <p14:creationId xmlns:p14="http://schemas.microsoft.com/office/powerpoint/2010/main" val="84242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/>
          </p:cNvSpPr>
          <p:nvPr>
            <p:ph type="title"/>
          </p:nvPr>
        </p:nvSpPr>
        <p:spPr>
          <a:xfrm>
            <a:off x="179388" y="333375"/>
            <a:ext cx="8964612" cy="1943100"/>
          </a:xfrm>
        </p:spPr>
        <p:txBody>
          <a:bodyPr/>
          <a:lstStyle/>
          <a:p>
            <a:pPr>
              <a:defRPr/>
            </a:pPr>
            <a:r>
              <a:rPr lang="cs-CZ" altLang="cs-CZ" b="1" smtClean="0"/>
              <a:t>765   Název originálu</a:t>
            </a:r>
            <a:br>
              <a:rPr lang="cs-CZ" altLang="cs-CZ" b="1" smtClean="0"/>
            </a:br>
            <a:endParaRPr lang="cs-CZ" altLang="cs-CZ" b="1" smtClean="0"/>
          </a:p>
        </p:txBody>
      </p:sp>
      <p:sp>
        <p:nvSpPr>
          <p:cNvPr id="109571" name="Rectangle 3"/>
          <p:cNvSpPr>
            <a:spLocks noGrp="1"/>
          </p:cNvSpPr>
          <p:nvPr>
            <p:ph type="body" idx="1"/>
          </p:nvPr>
        </p:nvSpPr>
        <p:spPr>
          <a:xfrm>
            <a:off x="179388" y="1556792"/>
            <a:ext cx="8569325" cy="4615408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800" b="1" smtClean="0"/>
              <a:t>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b="1" smtClean="0"/>
              <a:t>Výjimečně </a:t>
            </a:r>
            <a:r>
              <a:rPr lang="cs-CZ" altLang="cs-CZ" sz="2800" b="1"/>
              <a:t>- pokud nelze zapsat v polích 130, </a:t>
            </a:r>
            <a:r>
              <a:rPr lang="cs-CZ" altLang="cs-CZ" sz="2800" b="1" smtClean="0"/>
              <a:t>240.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sz="2800" b="1" smtClean="0"/>
          </a:p>
          <a:p>
            <a:pPr>
              <a:buFont typeface="Wingdings 2" panose="05020102010507070707" pitchFamily="18" charset="2"/>
              <a:buNone/>
            </a:pPr>
            <a:r>
              <a:rPr lang="cs-CZ" sz="2800" smtClean="0"/>
              <a:t>Příklad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sz="2400" i="1" smtClean="0"/>
              <a:t>765 08 </a:t>
            </a:r>
            <a:r>
              <a:rPr lang="cs-CZ" sz="2400" i="1"/>
              <a:t>$</a:t>
            </a:r>
            <a:r>
              <a:rPr lang="cs-CZ" sz="2400" i="1" smtClean="0"/>
              <a:t>i Název </a:t>
            </a:r>
            <a:r>
              <a:rPr lang="cs-CZ" sz="2400" i="1"/>
              <a:t>anglického překladu</a:t>
            </a:r>
            <a:r>
              <a:rPr lang="cs-CZ" sz="2400" i="1" smtClean="0"/>
              <a:t>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sz="2400" i="1"/>
              <a:t>	</a:t>
            </a:r>
            <a:r>
              <a:rPr lang="cs-CZ" sz="2400" i="1" smtClean="0"/>
              <a:t>	   $t Japanese </a:t>
            </a:r>
            <a:r>
              <a:rPr lang="cs-CZ" sz="2400" i="1"/>
              <a:t>destroyer </a:t>
            </a:r>
            <a:r>
              <a:rPr lang="cs-CZ" sz="2400" i="1" smtClean="0"/>
              <a:t>captain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sz="2400" i="1"/>
              <a:t>	</a:t>
            </a:r>
            <a:r>
              <a:rPr lang="cs-CZ" sz="2400" i="1" smtClean="0"/>
              <a:t>	   $9 Čes</a:t>
            </a:r>
            <a:r>
              <a:rPr lang="cs-CZ" sz="2400" i="1"/>
              <a:t>ky 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sz="2400" i="1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/>
              <a:t>(Japonský originál je uveden v poli 240; do češtiny bylo přeloženo z anglického překladu)</a:t>
            </a:r>
          </a:p>
        </p:txBody>
      </p:sp>
    </p:spTree>
    <p:extLst>
      <p:ext uri="{BB962C8B-B14F-4D97-AF65-F5344CB8AC3E}">
        <p14:creationId xmlns:p14="http://schemas.microsoft.com/office/powerpoint/2010/main" val="175746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/>
          </p:cNvSpPr>
          <p:nvPr>
            <p:ph type="title"/>
          </p:nvPr>
        </p:nvSpPr>
        <p:spPr>
          <a:xfrm>
            <a:off x="179388" y="333375"/>
            <a:ext cx="8964612" cy="1583458"/>
          </a:xfrm>
        </p:spPr>
        <p:txBody>
          <a:bodyPr/>
          <a:lstStyle/>
          <a:p>
            <a:pPr>
              <a:defRPr/>
            </a:pPr>
            <a:r>
              <a:rPr lang="cs-CZ" altLang="cs-CZ" b="1" smtClean="0"/>
              <a:t>765   Název originálu</a:t>
            </a:r>
          </a:p>
        </p:txBody>
      </p:sp>
      <p:sp>
        <p:nvSpPr>
          <p:cNvPr id="109571" name="Rectangle 3"/>
          <p:cNvSpPr>
            <a:spLocks noGrp="1"/>
          </p:cNvSpPr>
          <p:nvPr>
            <p:ph type="body" idx="1"/>
          </p:nvPr>
        </p:nvSpPr>
        <p:spPr>
          <a:xfrm>
            <a:off x="323850" y="2708920"/>
            <a:ext cx="8424863" cy="3888432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600" b="1" smtClean="0"/>
              <a:t> </a:t>
            </a:r>
            <a:r>
              <a:rPr lang="cs-CZ" altLang="cs-CZ" sz="2100" b="1" smtClean="0"/>
              <a:t>První indikátor </a:t>
            </a:r>
            <a:r>
              <a:rPr lang="cs-CZ" altLang="cs-CZ" sz="2100" i="1" smtClean="0"/>
              <a:t>(poznámka)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100" b="1" smtClean="0"/>
              <a:t>     	0	Poznámka se generuje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100" b="1" smtClean="0"/>
              <a:t>		1	Poznámka se negeneruje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sz="2100" b="1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100" b="1" smtClean="0"/>
              <a:t>Druhý indikátor </a:t>
            </a:r>
            <a:r>
              <a:rPr lang="cs-CZ" altLang="cs-CZ" sz="2100" i="1" smtClean="0"/>
              <a:t>(návěští)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100" b="1" smtClean="0"/>
              <a:t>		</a:t>
            </a:r>
            <a:r>
              <a:rPr lang="en-US" altLang="cs-CZ" sz="2100" b="1" smtClean="0"/>
              <a:t>#   </a:t>
            </a:r>
            <a:r>
              <a:rPr lang="cs-CZ" altLang="cs-CZ" sz="2100" b="1" smtClean="0"/>
              <a:t>	</a:t>
            </a:r>
            <a:r>
              <a:rPr lang="en-US" altLang="cs-CZ" sz="2100" b="1" smtClean="0"/>
              <a:t>N</a:t>
            </a:r>
            <a:r>
              <a:rPr lang="cs-CZ" altLang="cs-CZ" sz="2100" b="1" smtClean="0"/>
              <a:t>ázev originálu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100" b="1" smtClean="0"/>
              <a:t>		8	Návěští se negeneruje</a:t>
            </a:r>
            <a:endParaRPr lang="cs-CZ" altLang="cs-CZ" sz="2600" b="1" smtClean="0"/>
          </a:p>
        </p:txBody>
      </p:sp>
    </p:spTree>
    <p:extLst>
      <p:ext uri="{BB962C8B-B14F-4D97-AF65-F5344CB8AC3E}">
        <p14:creationId xmlns:p14="http://schemas.microsoft.com/office/powerpoint/2010/main" val="326037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4400" b="1" smtClean="0"/>
              <a:t>765  - PODPOLE</a:t>
            </a:r>
          </a:p>
        </p:txBody>
      </p:sp>
      <p:sp>
        <p:nvSpPr>
          <p:cNvPr id="110595" name="Rectangle 3"/>
          <p:cNvSpPr>
            <a:spLocks noGrp="1"/>
          </p:cNvSpPr>
          <p:nvPr>
            <p:ph type="body" idx="1"/>
          </p:nvPr>
        </p:nvSpPr>
        <p:spPr>
          <a:xfrm>
            <a:off x="457200" y="2708920"/>
            <a:ext cx="8229600" cy="3158480"/>
          </a:xfrm>
        </p:spPr>
        <p:txBody>
          <a:bodyPr/>
          <a:lstStyle/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i="1" smtClean="0"/>
              <a:t>	</a:t>
            </a:r>
            <a:endParaRPr lang="cs-CZ" altLang="cs-CZ" sz="3900" b="1" smtClean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800" b="1" smtClean="0"/>
              <a:t>$</a:t>
            </a:r>
            <a:r>
              <a:rPr lang="en-US" altLang="cs-CZ" sz="2800" b="1" smtClean="0"/>
              <a:t>t</a:t>
            </a:r>
            <a:r>
              <a:rPr lang="cs-CZ" altLang="cs-CZ" sz="2800" b="1" smtClean="0"/>
              <a:t>  </a:t>
            </a:r>
            <a:r>
              <a:rPr lang="en-US" altLang="cs-CZ" sz="2800" b="1" smtClean="0"/>
              <a:t>N</a:t>
            </a:r>
            <a:r>
              <a:rPr lang="cs-CZ" altLang="cs-CZ" sz="2800" b="1" smtClean="0"/>
              <a:t>ázev (NO)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800" b="1" smtClean="0"/>
              <a:t>$9  Údaj o jazyku překladu (NO)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100" b="1" smtClean="0"/>
          </a:p>
        </p:txBody>
      </p:sp>
    </p:spTree>
    <p:extLst>
      <p:ext uri="{BB962C8B-B14F-4D97-AF65-F5344CB8AC3E}">
        <p14:creationId xmlns:p14="http://schemas.microsoft.com/office/powerpoint/2010/main" val="184995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2305000"/>
          </a:xfrm>
        </p:spPr>
        <p:txBody>
          <a:bodyPr/>
          <a:lstStyle/>
          <a:p>
            <a:pPr>
              <a:defRPr/>
            </a:pPr>
            <a:r>
              <a:rPr lang="cs-CZ" altLang="cs-CZ" b="1" smtClean="0"/>
              <a:t>730 – Unifikovaný název </a:t>
            </a:r>
            <a:br>
              <a:rPr lang="cs-CZ" altLang="cs-CZ" b="1" smtClean="0"/>
            </a:br>
            <a:r>
              <a:rPr lang="cs-CZ" altLang="cs-CZ" b="1" smtClean="0"/>
              <a:t>(další díla)</a:t>
            </a:r>
          </a:p>
        </p:txBody>
      </p:sp>
      <p:sp>
        <p:nvSpPr>
          <p:cNvPr id="112643" name="Rectangle 3"/>
          <p:cNvSpPr>
            <a:spLocks noGrp="1"/>
          </p:cNvSpPr>
          <p:nvPr>
            <p:ph type="body" idx="1"/>
          </p:nvPr>
        </p:nvSpPr>
        <p:spPr>
          <a:xfrm>
            <a:off x="251520" y="2492895"/>
            <a:ext cx="8892480" cy="4249217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600" smtClean="0"/>
              <a:t>245 </a:t>
            </a:r>
            <a:r>
              <a:rPr lang="cs-CZ" altLang="cs-CZ" sz="2600" dirty="0" smtClean="0"/>
              <a:t>00 $a Epos o </a:t>
            </a:r>
            <a:r>
              <a:rPr lang="cs-CZ" altLang="cs-CZ" sz="2600" dirty="0" err="1" smtClean="0"/>
              <a:t>Gilgamešovi</a:t>
            </a:r>
            <a:r>
              <a:rPr lang="cs-CZ" altLang="cs-CZ" sz="2600" dirty="0" smtClean="0"/>
              <a:t>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600" dirty="0" smtClean="0"/>
              <a:t>	</a:t>
            </a:r>
            <a:r>
              <a:rPr lang="cs-CZ" altLang="cs-CZ" sz="2600" dirty="0"/>
              <a:t>	</a:t>
            </a:r>
            <a:r>
              <a:rPr lang="cs-CZ" altLang="cs-CZ" sz="2600" smtClean="0"/>
              <a:t>  </a:t>
            </a:r>
            <a:r>
              <a:rPr lang="cs-CZ" altLang="cs-CZ" sz="2600" smtClean="0"/>
              <a:t>$</a:t>
            </a:r>
            <a:r>
              <a:rPr lang="cs-CZ" altLang="cs-CZ" sz="2600" dirty="0" smtClean="0"/>
              <a:t>b </a:t>
            </a:r>
            <a:r>
              <a:rPr lang="cs-CZ" altLang="cs-CZ" sz="2600" dirty="0" err="1" smtClean="0"/>
              <a:t>Kalevala</a:t>
            </a:r>
            <a:endParaRPr lang="cs-CZ" altLang="cs-CZ" sz="2600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600"/>
              <a:t>730 </a:t>
            </a:r>
            <a:r>
              <a:rPr lang="cs-CZ" altLang="cs-CZ" sz="2600" smtClean="0"/>
              <a:t>02 </a:t>
            </a:r>
            <a:r>
              <a:rPr lang="cs-CZ" altLang="cs-CZ" sz="2600" dirty="0"/>
              <a:t>$a </a:t>
            </a:r>
            <a:r>
              <a:rPr lang="cs-CZ" altLang="cs-CZ" sz="2600" dirty="0" err="1"/>
              <a:t>Gilgameš</a:t>
            </a:r>
            <a:r>
              <a:rPr lang="cs-CZ" altLang="cs-CZ" sz="2600" dirty="0"/>
              <a:t>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600" dirty="0"/>
              <a:t>	</a:t>
            </a:r>
            <a:r>
              <a:rPr lang="cs-CZ" altLang="cs-CZ" sz="2600"/>
              <a:t>        </a:t>
            </a:r>
            <a:r>
              <a:rPr lang="cs-CZ" altLang="cs-CZ" sz="2600" smtClean="0"/>
              <a:t>$</a:t>
            </a:r>
            <a:r>
              <a:rPr lang="cs-CZ" altLang="cs-CZ" sz="2600"/>
              <a:t>l </a:t>
            </a:r>
            <a:r>
              <a:rPr lang="cs-CZ" altLang="cs-CZ" sz="2600" smtClean="0"/>
              <a:t>Česky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600"/>
              <a:t>	</a:t>
            </a:r>
            <a:r>
              <a:rPr lang="cs-CZ" altLang="cs-CZ" sz="2600"/>
              <a:t>	</a:t>
            </a:r>
            <a:r>
              <a:rPr lang="cs-CZ" altLang="cs-CZ" sz="2600"/>
              <a:t>  </a:t>
            </a:r>
            <a:r>
              <a:rPr lang="cs-CZ" altLang="cs-CZ" sz="2600" smtClean="0"/>
              <a:t>$</a:t>
            </a:r>
            <a:r>
              <a:rPr lang="cs-CZ" altLang="cs-CZ" sz="2600"/>
              <a:t>7 unn2009541657</a:t>
            </a:r>
            <a:endParaRPr lang="cs-CZ" altLang="cs-CZ" sz="2600" dirty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600" dirty="0" smtClean="0"/>
              <a:t>730 02 $a </a:t>
            </a:r>
            <a:r>
              <a:rPr lang="cs-CZ" altLang="cs-CZ" sz="2600" dirty="0" err="1" smtClean="0"/>
              <a:t>Kalevala</a:t>
            </a:r>
            <a:r>
              <a:rPr lang="cs-CZ" altLang="cs-CZ" sz="2600" dirty="0" smtClean="0"/>
              <a:t>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600" dirty="0" smtClean="0"/>
              <a:t>	</a:t>
            </a:r>
            <a:r>
              <a:rPr lang="cs-CZ" altLang="cs-CZ" sz="2600" smtClean="0"/>
              <a:t>        </a:t>
            </a:r>
            <a:r>
              <a:rPr lang="cs-CZ" altLang="cs-CZ" sz="2600" smtClean="0"/>
              <a:t>$</a:t>
            </a:r>
            <a:r>
              <a:rPr lang="cs-CZ" altLang="cs-CZ" sz="2600" smtClean="0"/>
              <a:t>l </a:t>
            </a:r>
            <a:r>
              <a:rPr lang="cs-CZ" altLang="cs-CZ" sz="2600" smtClean="0"/>
              <a:t>Česky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600"/>
              <a:t>	</a:t>
            </a:r>
            <a:r>
              <a:rPr lang="cs-CZ" altLang="cs-CZ" sz="2600"/>
              <a:t>	</a:t>
            </a:r>
            <a:r>
              <a:rPr lang="cs-CZ" altLang="cs-CZ" sz="2600"/>
              <a:t>  </a:t>
            </a:r>
            <a:r>
              <a:rPr lang="cs-CZ" altLang="cs-CZ" sz="2600" smtClean="0"/>
              <a:t>$</a:t>
            </a:r>
            <a:r>
              <a:rPr lang="cs-CZ" altLang="cs-CZ" sz="2600"/>
              <a:t>7 unn2006374988</a:t>
            </a:r>
            <a:endParaRPr lang="cs-CZ" alt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254852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/>
          </p:cNvSpPr>
          <p:nvPr>
            <p:ph type="title"/>
          </p:nvPr>
        </p:nvSpPr>
        <p:spPr>
          <a:xfrm>
            <a:off x="179388" y="0"/>
            <a:ext cx="8507412" cy="1989138"/>
          </a:xfrm>
        </p:spPr>
        <p:txBody>
          <a:bodyPr/>
          <a:lstStyle/>
          <a:p>
            <a:pPr marL="800100" indent="-800100">
              <a:defRPr/>
            </a:pPr>
            <a:r>
              <a:rPr lang="cs-CZ" altLang="cs-CZ" b="1" smtClean="0"/>
              <a:t>730</a:t>
            </a:r>
            <a:r>
              <a:rPr lang="cs-CZ" altLang="cs-CZ" smtClean="0"/>
              <a:t> </a:t>
            </a:r>
            <a:r>
              <a:rPr lang="cs-CZ" altLang="cs-CZ" b="1" smtClean="0"/>
              <a:t>Unifikovaný  název -</a:t>
            </a:r>
            <a:br>
              <a:rPr lang="cs-CZ" altLang="cs-CZ" b="1" smtClean="0"/>
            </a:br>
            <a:r>
              <a:rPr lang="cs-CZ" altLang="cs-CZ" b="1" smtClean="0"/>
              <a:t>vedlejší záhlaví</a:t>
            </a:r>
          </a:p>
        </p:txBody>
      </p:sp>
      <p:sp>
        <p:nvSpPr>
          <p:cNvPr id="113667" name="Rectangle 3"/>
          <p:cNvSpPr>
            <a:spLocks noGrp="1"/>
          </p:cNvSpPr>
          <p:nvPr>
            <p:ph type="body" idx="1"/>
          </p:nvPr>
        </p:nvSpPr>
        <p:spPr>
          <a:xfrm>
            <a:off x="250825" y="1844675"/>
            <a:ext cx="8713788" cy="475297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800" b="1" dirty="0" smtClean="0">
                <a:cs typeface="Arial" panose="020B0604020202020204" pitchFamily="34" charset="0"/>
              </a:rPr>
              <a:t>Prvn</a:t>
            </a:r>
            <a:r>
              <a:rPr lang="cs-CZ" alt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800" b="1" dirty="0" smtClean="0">
                <a:cs typeface="Arial" panose="020B0604020202020204" pitchFamily="34" charset="0"/>
              </a:rPr>
              <a:t> indik</a:t>
            </a:r>
            <a:r>
              <a:rPr lang="cs-CZ" alt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800" b="1" dirty="0" smtClean="0">
                <a:cs typeface="Arial" panose="020B0604020202020204" pitchFamily="34" charset="0"/>
              </a:rPr>
              <a:t>tor </a:t>
            </a:r>
            <a:r>
              <a:rPr lang="cs-CZ" altLang="cs-CZ" sz="2800" b="1" dirty="0" smtClean="0"/>
              <a:t> </a:t>
            </a:r>
            <a:r>
              <a:rPr lang="cs-CZ" altLang="cs-CZ" sz="2800" i="1" dirty="0" smtClean="0">
                <a:cs typeface="Arial" panose="020B0604020202020204" pitchFamily="34" charset="0"/>
              </a:rPr>
              <a:t>(</a:t>
            </a:r>
            <a:r>
              <a:rPr lang="cs-CZ" altLang="cs-CZ" sz="2800" i="1" dirty="0" smtClean="0"/>
              <a:t>vyloučen</a:t>
            </a:r>
            <a:r>
              <a:rPr lang="cs-CZ" altLang="cs-CZ" sz="2800" i="1" dirty="0" smtClean="0">
                <a:latin typeface="Arial" panose="020B0604020202020204" pitchFamily="34" charset="0"/>
              </a:rPr>
              <a:t>í</a:t>
            </a:r>
            <a:r>
              <a:rPr lang="cs-CZ" altLang="cs-CZ" sz="2800" i="1" dirty="0" smtClean="0"/>
              <a:t> znaků z řazen</a:t>
            </a:r>
            <a:r>
              <a:rPr lang="cs-CZ" altLang="cs-CZ" sz="2800" i="1" dirty="0" smtClean="0">
                <a:latin typeface="Arial" panose="020B0604020202020204" pitchFamily="34" charset="0"/>
              </a:rPr>
              <a:t>í</a:t>
            </a:r>
            <a:r>
              <a:rPr lang="cs-CZ" altLang="cs-CZ" sz="2800" i="1" dirty="0" smtClean="0">
                <a:cs typeface="Arial" panose="020B0604020202020204" pitchFamily="34" charset="0"/>
              </a:rPr>
              <a:t>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cs-CZ" sz="2800" b="1" dirty="0" smtClean="0"/>
              <a:t>	</a:t>
            </a:r>
            <a:r>
              <a:rPr lang="cs-CZ" altLang="cs-CZ" sz="2800" b="1" dirty="0" smtClean="0"/>
              <a:t>     </a:t>
            </a:r>
            <a:r>
              <a:rPr lang="en-US" altLang="cs-CZ" sz="2800" b="1" dirty="0" smtClean="0"/>
              <a:t>0-9   </a:t>
            </a:r>
            <a:r>
              <a:rPr lang="cs-CZ" altLang="cs-CZ" sz="2800" b="1" dirty="0" smtClean="0"/>
              <a:t> </a:t>
            </a:r>
            <a:r>
              <a:rPr lang="en-US" altLang="cs-CZ" sz="2800" b="1" dirty="0" err="1" smtClean="0"/>
              <a:t>po</a:t>
            </a:r>
            <a:r>
              <a:rPr lang="cs-CZ" altLang="cs-CZ" sz="2800" b="1" dirty="0" smtClean="0"/>
              <a:t>čet vyloučených znaků </a:t>
            </a:r>
            <a:endParaRPr lang="en-US" altLang="cs-CZ" sz="2800" b="1" i="1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b="1" dirty="0" smtClean="0">
                <a:cs typeface="Arial" panose="020B0604020202020204" pitchFamily="34" charset="0"/>
              </a:rPr>
              <a:t>Druhý indik</a:t>
            </a:r>
            <a:r>
              <a:rPr lang="cs-CZ" alt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800" b="1" dirty="0" smtClean="0">
                <a:cs typeface="Arial" panose="020B0604020202020204" pitchFamily="34" charset="0"/>
              </a:rPr>
              <a:t>tor</a:t>
            </a:r>
            <a:r>
              <a:rPr lang="cs-CZ" altLang="cs-CZ" sz="2800" i="1" dirty="0" smtClean="0">
                <a:cs typeface="Arial" panose="020B0604020202020204" pitchFamily="34" charset="0"/>
              </a:rPr>
              <a:t> </a:t>
            </a:r>
            <a:r>
              <a:rPr lang="cs-CZ" altLang="cs-CZ" sz="2800" dirty="0" smtClean="0">
                <a:cs typeface="Arial" panose="020B0604020202020204" pitchFamily="34" charset="0"/>
              </a:rPr>
              <a:t> </a:t>
            </a:r>
            <a:r>
              <a:rPr lang="cs-CZ" altLang="cs-CZ" sz="2800" i="1" dirty="0" smtClean="0">
                <a:cs typeface="Arial" panose="020B0604020202020204" pitchFamily="34" charset="0"/>
              </a:rPr>
              <a:t>(typ vedlej</a:t>
            </a:r>
            <a:r>
              <a:rPr lang="cs-CZ" altLang="cs-CZ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ší</a:t>
            </a:r>
            <a:r>
              <a:rPr lang="cs-CZ" altLang="cs-CZ" sz="2800" i="1" dirty="0" smtClean="0">
                <a:cs typeface="Arial" panose="020B0604020202020204" pitchFamily="34" charset="0"/>
              </a:rPr>
              <a:t>ho z</a:t>
            </a:r>
            <a:r>
              <a:rPr lang="cs-CZ" altLang="cs-CZ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800" i="1" dirty="0" smtClean="0">
                <a:cs typeface="Arial" panose="020B0604020202020204" pitchFamily="34" charset="0"/>
              </a:rPr>
              <a:t>hlav</a:t>
            </a:r>
            <a:r>
              <a:rPr lang="cs-CZ" altLang="cs-CZ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800" i="1" dirty="0" smtClean="0">
                <a:cs typeface="Arial" panose="020B0604020202020204" pitchFamily="34" charset="0"/>
              </a:rPr>
              <a:t>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b="1" dirty="0" smtClean="0">
                <a:cs typeface="Arial" panose="020B0604020202020204" pitchFamily="34" charset="0"/>
              </a:rPr>
              <a:t>		</a:t>
            </a:r>
            <a:r>
              <a:rPr lang="en-US" altLang="cs-CZ" sz="2800" b="1" dirty="0" smtClean="0">
                <a:cs typeface="Arial" panose="020B0604020202020204" pitchFamily="34" charset="0"/>
              </a:rPr>
              <a:t>#   </a:t>
            </a:r>
            <a:r>
              <a:rPr lang="en-US" altLang="cs-CZ" sz="2800" b="1" dirty="0" err="1" smtClean="0">
                <a:cs typeface="Arial" panose="020B0604020202020204" pitchFamily="34" charset="0"/>
              </a:rPr>
              <a:t>typ</a:t>
            </a:r>
            <a:r>
              <a:rPr lang="en-US" altLang="cs-CZ" sz="2800" b="1" dirty="0" smtClean="0">
                <a:cs typeface="Arial" panose="020B0604020202020204" pitchFamily="34" charset="0"/>
              </a:rPr>
              <a:t> </a:t>
            </a:r>
            <a:r>
              <a:rPr lang="en-US" altLang="cs-CZ" sz="2800" b="1" dirty="0" err="1" smtClean="0">
                <a:cs typeface="Arial" panose="020B0604020202020204" pitchFamily="34" charset="0"/>
              </a:rPr>
              <a:t>nespecifikov</a:t>
            </a:r>
            <a:r>
              <a:rPr lang="en-US" altLang="cs-CZ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US" altLang="cs-CZ" sz="2800" b="1" dirty="0" err="1" smtClean="0">
                <a:cs typeface="Arial" panose="020B0604020202020204" pitchFamily="34" charset="0"/>
              </a:rPr>
              <a:t>n</a:t>
            </a:r>
            <a:r>
              <a:rPr lang="en-US" altLang="cs-CZ" sz="2800" b="1" dirty="0" smtClean="0">
                <a:cs typeface="Arial" panose="020B0604020202020204" pitchFamily="34" charset="0"/>
              </a:rPr>
              <a:t> </a:t>
            </a:r>
            <a:endParaRPr lang="cs-CZ" altLang="cs-CZ" sz="2800" b="1" dirty="0" smtClean="0">
              <a:cs typeface="Arial" panose="020B0604020202020204" pitchFamily="34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b="1" dirty="0" smtClean="0">
                <a:cs typeface="Arial" panose="020B0604020202020204" pitchFamily="34" charset="0"/>
              </a:rPr>
              <a:t>	   </a:t>
            </a:r>
            <a:r>
              <a:rPr lang="cs-CZ" altLang="cs-CZ" sz="2800" b="1" dirty="0" smtClean="0"/>
              <a:t>  	</a:t>
            </a:r>
            <a:r>
              <a:rPr lang="cs-CZ" altLang="cs-CZ" sz="2800" b="1" dirty="0" smtClean="0">
                <a:cs typeface="Arial" panose="020B0604020202020204" pitchFamily="34" charset="0"/>
              </a:rPr>
              <a:t>2   analytick</a:t>
            </a:r>
            <a:r>
              <a:rPr lang="cs-CZ" alt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cs-CZ" altLang="cs-CZ" sz="2800" b="1" dirty="0" smtClean="0">
                <a:cs typeface="Arial" panose="020B0604020202020204" pitchFamily="34" charset="0"/>
              </a:rPr>
              <a:t> z</a:t>
            </a:r>
            <a:r>
              <a:rPr lang="cs-CZ" alt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800" b="1" dirty="0" smtClean="0">
                <a:cs typeface="Arial" panose="020B0604020202020204" pitchFamily="34" charset="0"/>
              </a:rPr>
              <a:t>hlav</a:t>
            </a:r>
            <a:r>
              <a:rPr lang="cs-CZ" alt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endParaRPr lang="cs-CZ" altLang="cs-CZ" sz="2800" b="1" dirty="0" smtClean="0">
              <a:cs typeface="Arial" panose="020B0604020202020204" pitchFamily="34" charset="0"/>
            </a:endParaRPr>
          </a:p>
          <a:p>
            <a:pPr>
              <a:buFont typeface="Wingdings 2" panose="05020102010507070707" pitchFamily="18" charset="2"/>
              <a:buNone/>
            </a:pPr>
            <a:endParaRPr lang="cs-CZ" altLang="cs-CZ" sz="2800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b="1" dirty="0" err="1" smtClean="0">
                <a:cs typeface="Arial" panose="020B0604020202020204" pitchFamily="34" charset="0"/>
              </a:rPr>
              <a:t>Podpole</a:t>
            </a:r>
            <a:endParaRPr lang="cs-CZ" altLang="cs-CZ" sz="2800" b="1" dirty="0" smtClean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b="1" dirty="0" smtClean="0">
                <a:cs typeface="Arial" panose="020B0604020202020204" pitchFamily="34" charset="0"/>
              </a:rPr>
              <a:t>	stejná jako u polí 130 &amp; 240</a:t>
            </a:r>
          </a:p>
        </p:txBody>
      </p:sp>
    </p:spTree>
    <p:extLst>
      <p:ext uri="{BB962C8B-B14F-4D97-AF65-F5344CB8AC3E}">
        <p14:creationId xmlns:p14="http://schemas.microsoft.com/office/powerpoint/2010/main" val="183680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/>
          </p:cNvSpPr>
          <p:nvPr>
            <p:ph type="title" idx="4294967295"/>
          </p:nvPr>
        </p:nvSpPr>
        <p:spPr>
          <a:xfrm>
            <a:off x="1143000" y="609600"/>
            <a:ext cx="6453188" cy="555625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6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ZÁHLAVÍ</a:t>
            </a:r>
            <a:br>
              <a:rPr lang="cs-CZ" altLang="cs-CZ" sz="6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6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jméno/název</a:t>
            </a:r>
          </a:p>
        </p:txBody>
      </p:sp>
      <p:sp>
        <p:nvSpPr>
          <p:cNvPr id="122883" name="Rectangle 3"/>
          <p:cNvSpPr>
            <a:spLocks noGrp="1"/>
          </p:cNvSpPr>
          <p:nvPr>
            <p:ph idx="4294967295"/>
          </p:nvPr>
        </p:nvSpPr>
        <p:spPr>
          <a:xfrm>
            <a:off x="1169988" y="6597650"/>
            <a:ext cx="6138862" cy="714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800" smtClean="0"/>
          </a:p>
        </p:txBody>
      </p:sp>
    </p:spTree>
    <p:extLst>
      <p:ext uri="{BB962C8B-B14F-4D97-AF65-F5344CB8AC3E}">
        <p14:creationId xmlns:p14="http://schemas.microsoft.com/office/powerpoint/2010/main" val="8022935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Jméno/Název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b="1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smtClean="0"/>
              <a:t>245 00 $a Karla / $c Božena Němcová.  Kříž u 	   potoka / Karolína Světlá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smtClean="0"/>
              <a:t>700 12 $a Němcová, Božena, $d 1820-1862.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smtClean="0"/>
              <a:t>		   $t Karla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smtClean="0"/>
              <a:t>700 12 $a Světlá, Karolína, $d 1830-1899.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smtClean="0"/>
              <a:t>            $t Kříž u potoka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Pouze jako vedlejší záhlaví</a:t>
            </a:r>
          </a:p>
        </p:txBody>
      </p:sp>
      <p:sp>
        <p:nvSpPr>
          <p:cNvPr id="124931" name="Rectangle 3"/>
          <p:cNvSpPr>
            <a:spLocks noGrp="1"/>
          </p:cNvSpPr>
          <p:nvPr>
            <p:ph idx="4294967295"/>
          </p:nvPr>
        </p:nvSpPr>
        <p:spPr>
          <a:xfrm>
            <a:off x="457200" y="2492896"/>
            <a:ext cx="8229600" cy="3816424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700       Osobní jméno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710       Korporace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711       </a:t>
            </a:r>
            <a:r>
              <a:rPr lang="cs-CZ" altLang="cs-CZ" smtClean="0"/>
              <a:t>Konfere</a:t>
            </a:r>
            <a:r>
              <a:rPr lang="cs-CZ" altLang="cs-CZ"/>
              <a:t>nce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/>
              <a:t>--------------------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mtClean="0"/>
              <a:t>Podobně </a:t>
            </a:r>
            <a:r>
              <a:rPr lang="cs-CZ" altLang="cs-CZ"/>
              <a:t>oblast 6XX a 8XX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858962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Pole 700, 710, 711</a:t>
            </a:r>
            <a:br>
              <a:rPr lang="cs-CZ" altLang="cs-CZ" sz="4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4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druhý indikátor</a:t>
            </a:r>
          </a:p>
        </p:txBody>
      </p:sp>
      <p:sp>
        <p:nvSpPr>
          <p:cNvPr id="125955" name="Rectangle 3"/>
          <p:cNvSpPr>
            <a:spLocks noGrp="1"/>
          </p:cNvSpPr>
          <p:nvPr>
            <p:ph idx="4294967295"/>
          </p:nvPr>
        </p:nvSpPr>
        <p:spPr>
          <a:xfrm>
            <a:off x="457200" y="3365500"/>
            <a:ext cx="8229600" cy="25019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b="1" smtClean="0"/>
              <a:t>#   typ nespecifikován</a:t>
            </a:r>
            <a:endParaRPr lang="cs-CZ" altLang="cs-CZ" b="1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b="1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b="1" smtClean="0"/>
              <a:t>2   analytické záhlaví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b="1" smtClean="0"/>
              <a:t>		(= obsahuje i název díla v podpoli $t)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646113"/>
            <a:ext cx="7620000" cy="11271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Vedlejší záhlaví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0825" y="2276475"/>
            <a:ext cx="8893175" cy="41767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cs-CZ" altLang="cs-CZ" b="1" smtClean="0"/>
              <a:t>700 (osobní jména)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cs-CZ" altLang="cs-CZ" b="1" smtClean="0"/>
              <a:t>710 (korporace)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cs-CZ" altLang="cs-CZ" b="1" smtClean="0"/>
              <a:t>711 (akce)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cs-CZ" altLang="cs-CZ" b="1" smtClean="0"/>
              <a:t>240, 730 (unifikované názvy)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cs-CZ" altLang="cs-CZ" b="1" smtClean="0"/>
              <a:t>740 (neověřený související/analytický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cs-CZ" altLang="cs-CZ" b="1" smtClean="0"/>
              <a:t>	      název)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698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cs-CZ" altLang="cs-CZ" sz="36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6979" name="Rectangle 3"/>
          <p:cNvSpPr>
            <a:spLocks noGrp="1"/>
          </p:cNvSpPr>
          <p:nvPr>
            <p:ph idx="4294967295"/>
          </p:nvPr>
        </p:nvSpPr>
        <p:spPr>
          <a:xfrm>
            <a:off x="250825" y="548680"/>
            <a:ext cx="8569325" cy="619343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smtClean="0"/>
              <a:t>Personální </a:t>
            </a:r>
            <a:r>
              <a:rPr lang="cs-CZ" altLang="cs-CZ" sz="2800" b="1" smtClean="0"/>
              <a:t>záhlaví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200" b="1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smtClean="0"/>
              <a:t>700 1#  $a Čapek, Karel,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smtClean="0"/>
              <a:t>		    $d 1890-1938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smtClean="0"/>
              <a:t>		    $4  aut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smtClean="0"/>
              <a:t>	          $7  jk01021023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smtClean="0"/>
              <a:t>---------------------------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smtClean="0"/>
              <a:t>Záhlaví  </a:t>
            </a:r>
            <a:r>
              <a:rPr lang="cs-CZ" altLang="cs-CZ" sz="2800" b="1" smtClean="0"/>
              <a:t>jméno/název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100" b="1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smtClean="0"/>
              <a:t>700 12  $a Čapek, Karel,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smtClean="0"/>
              <a:t>	          $d 1890-1938.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smtClean="0"/>
              <a:t>	          $t Válka s </a:t>
            </a:r>
            <a:r>
              <a:rPr lang="cs-CZ" altLang="cs-CZ" sz="2800" smtClean="0"/>
              <a:t>mloky</a:t>
            </a:r>
          </a:p>
          <a:p>
            <a:pPr eaLnBrk="1" hangingPunct="1">
              <a:buNone/>
            </a:pPr>
            <a:r>
              <a:rPr lang="cs-CZ" altLang="cs-CZ" sz="2800"/>
              <a:t>	</a:t>
            </a:r>
            <a:r>
              <a:rPr lang="cs-CZ" altLang="cs-CZ" sz="2800"/>
              <a:t>	</a:t>
            </a:r>
            <a:r>
              <a:rPr lang="cs-CZ" altLang="cs-CZ" sz="2800"/>
              <a:t> </a:t>
            </a:r>
            <a:r>
              <a:rPr lang="cs-CZ" altLang="cs-CZ" sz="2800" smtClean="0"/>
              <a:t>   </a:t>
            </a:r>
            <a:r>
              <a:rPr lang="cs-CZ" altLang="cs-CZ" sz="2800"/>
              <a:t>$7 aun2006373664</a:t>
            </a:r>
            <a:endParaRPr lang="cs-CZ" altLang="cs-CZ" sz="280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492375"/>
            <a:ext cx="8229600" cy="1512888"/>
          </a:xfrm>
        </p:spPr>
        <p:txBody>
          <a:bodyPr/>
          <a:lstStyle/>
          <a:p>
            <a:pPr>
              <a:defRPr/>
            </a:pPr>
            <a:r>
              <a:rPr lang="cs-CZ" altLang="cs-CZ" sz="4600" b="1" smtClean="0">
                <a:solidFill>
                  <a:srgbClr val="003399"/>
                </a:solidFill>
              </a:rPr>
              <a:t>Osobní jméno/název (700)</a:t>
            </a:r>
          </a:p>
        </p:txBody>
      </p:sp>
      <p:sp>
        <p:nvSpPr>
          <p:cNvPr id="118787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5805488"/>
            <a:ext cx="8229600" cy="133350"/>
          </a:xfrm>
        </p:spPr>
        <p:txBody>
          <a:bodyPr/>
          <a:lstStyle/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endParaRPr lang="cs-CZ" altLang="cs-CZ" sz="1900" b="1" smtClean="0"/>
          </a:p>
        </p:txBody>
      </p:sp>
    </p:spTree>
    <p:extLst>
      <p:ext uri="{BB962C8B-B14F-4D97-AF65-F5344CB8AC3E}">
        <p14:creationId xmlns:p14="http://schemas.microsoft.com/office/powerpoint/2010/main" val="2786472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115888"/>
            <a:ext cx="8229600" cy="1152525"/>
          </a:xfrm>
        </p:spPr>
        <p:txBody>
          <a:bodyPr/>
          <a:lstStyle/>
          <a:p>
            <a:pPr>
              <a:defRPr/>
            </a:pPr>
            <a:r>
              <a:rPr lang="cs-CZ" altLang="cs-CZ" sz="3800" b="1" smtClean="0">
                <a:solidFill>
                  <a:srgbClr val="003399"/>
                </a:solidFill>
                <a:cs typeface="Arial" panose="020B0604020202020204" pitchFamily="34" charset="0"/>
              </a:rPr>
              <a:t>PODPOLE</a:t>
            </a:r>
            <a:endParaRPr lang="cs-CZ" altLang="cs-CZ" sz="3800" smtClean="0">
              <a:solidFill>
                <a:srgbClr val="003399"/>
              </a:solidFill>
              <a:cs typeface="Arial" panose="020B0604020202020204" pitchFamily="34" charset="0"/>
            </a:endParaRPr>
          </a:p>
        </p:txBody>
      </p:sp>
      <p:sp>
        <p:nvSpPr>
          <p:cNvPr id="119811" name="Rectangle 3"/>
          <p:cNvSpPr>
            <a:spLocks noGrp="1"/>
          </p:cNvSpPr>
          <p:nvPr>
            <p:ph type="body" idx="4294967295"/>
          </p:nvPr>
        </p:nvSpPr>
        <p:spPr>
          <a:xfrm>
            <a:off x="107950" y="1457325"/>
            <a:ext cx="9036050" cy="5400675"/>
          </a:xfrm>
        </p:spPr>
        <p:txBody>
          <a:bodyPr/>
          <a:lstStyle/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100" b="1" dirty="0" smtClean="0"/>
              <a:t>	</a:t>
            </a:r>
            <a:r>
              <a:rPr lang="cs-CZ" altLang="cs-CZ" sz="2300" b="1" dirty="0" smtClean="0"/>
              <a:t>$</a:t>
            </a:r>
            <a:r>
              <a:rPr lang="cs-CZ" altLang="cs-CZ" sz="2300" b="1" smtClean="0"/>
              <a:t>a   Osobní </a:t>
            </a:r>
            <a:r>
              <a:rPr lang="cs-CZ" altLang="cs-CZ" sz="2300" b="1" dirty="0" smtClean="0"/>
              <a:t>jméno (NO)</a:t>
            </a:r>
            <a:endParaRPr lang="cs-CZ" altLang="cs-CZ" sz="2300" b="1" dirty="0" smtClean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cs-CZ" sz="2300" b="1" dirty="0" smtClean="0">
                <a:cs typeface="Arial" panose="020B0604020202020204" pitchFamily="34" charset="0"/>
              </a:rPr>
              <a:t>	</a:t>
            </a:r>
            <a:r>
              <a:rPr lang="cs-CZ" altLang="cs-CZ" sz="2300" b="1" dirty="0" smtClean="0">
                <a:cs typeface="Arial" panose="020B0604020202020204" pitchFamily="34" charset="0"/>
              </a:rPr>
              <a:t>$q</a:t>
            </a:r>
            <a:r>
              <a:rPr lang="cs-CZ" altLang="cs-CZ" sz="2300" b="1" smtClean="0">
                <a:cs typeface="Arial" panose="020B0604020202020204" pitchFamily="34" charset="0"/>
              </a:rPr>
              <a:t>	Rozpis </a:t>
            </a:r>
            <a:r>
              <a:rPr lang="cs-CZ" altLang="cs-CZ" sz="2300" b="1" dirty="0" smtClean="0">
                <a:cs typeface="Arial" panose="020B0604020202020204" pitchFamily="34" charset="0"/>
              </a:rPr>
              <a:t>inici</a:t>
            </a:r>
            <a:r>
              <a:rPr lang="cs-CZ" altLang="cs-CZ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300" b="1" dirty="0" smtClean="0">
                <a:cs typeface="Arial" panose="020B0604020202020204" pitchFamily="34" charset="0"/>
              </a:rPr>
              <a:t>l rodn</a:t>
            </a:r>
            <a:r>
              <a:rPr lang="cs-CZ" altLang="cs-CZ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cs-CZ" altLang="cs-CZ" sz="2300" b="1" dirty="0" smtClean="0">
                <a:cs typeface="Arial" panose="020B0604020202020204" pitchFamily="34" charset="0"/>
              </a:rPr>
              <a:t>ho/křestn</a:t>
            </a:r>
            <a:r>
              <a:rPr lang="cs-CZ" altLang="cs-CZ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300" b="1" dirty="0" smtClean="0">
                <a:cs typeface="Arial" panose="020B0604020202020204" pitchFamily="34" charset="0"/>
              </a:rPr>
              <a:t>ho jm</a:t>
            </a:r>
            <a:r>
              <a:rPr lang="cs-CZ" altLang="cs-CZ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cs-CZ" altLang="cs-CZ" sz="2300" b="1" dirty="0" smtClean="0">
                <a:cs typeface="Arial" panose="020B0604020202020204" pitchFamily="34" charset="0"/>
              </a:rPr>
              <a:t>na (NO)</a:t>
            </a:r>
            <a:r>
              <a:rPr lang="en-US" altLang="cs-CZ" sz="2300" b="1" dirty="0" smtClean="0">
                <a:cs typeface="Arial" panose="020B0604020202020204" pitchFamily="34" charset="0"/>
              </a:rPr>
              <a:t> </a:t>
            </a:r>
            <a:endParaRPr lang="cs-CZ" altLang="cs-CZ" sz="2300" b="1" dirty="0" smtClean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300" b="1" dirty="0" smtClean="0">
                <a:cs typeface="Arial" panose="020B0604020202020204" pitchFamily="34" charset="0"/>
              </a:rPr>
              <a:t>	$b</a:t>
            </a:r>
            <a:r>
              <a:rPr lang="cs-CZ" altLang="cs-CZ" sz="2300" b="1" smtClean="0">
                <a:cs typeface="Arial" panose="020B0604020202020204" pitchFamily="34" charset="0"/>
              </a:rPr>
              <a:t>	Ř</a:t>
            </a:r>
            <a:r>
              <a:rPr lang="cs-CZ" altLang="cs-CZ" sz="2300" b="1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300" b="1" smtClean="0">
                <a:cs typeface="Arial" panose="020B0604020202020204" pitchFamily="34" charset="0"/>
              </a:rPr>
              <a:t>msk</a:t>
            </a:r>
            <a:r>
              <a:rPr lang="cs-CZ" altLang="cs-CZ" sz="2300" b="1" smtClean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cs-CZ" altLang="cs-CZ" sz="2300" b="1" smtClean="0">
                <a:cs typeface="Arial" panose="020B0604020202020204" pitchFamily="34" charset="0"/>
              </a:rPr>
              <a:t> </a:t>
            </a:r>
            <a:r>
              <a:rPr lang="cs-CZ" altLang="cs-CZ" sz="2300" b="1" dirty="0" smtClean="0">
                <a:cs typeface="Arial" panose="020B0604020202020204" pitchFamily="34" charset="0"/>
              </a:rPr>
              <a:t>č</a:t>
            </a:r>
            <a:r>
              <a:rPr lang="cs-CZ" altLang="cs-CZ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300" b="1" dirty="0" smtClean="0">
                <a:cs typeface="Arial" panose="020B0604020202020204" pitchFamily="34" charset="0"/>
              </a:rPr>
              <a:t>slice (NO)</a:t>
            </a:r>
            <a:endParaRPr lang="cs-CZ" altLang="cs-CZ" sz="2300" dirty="0" smtClean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cs-CZ" sz="2300" b="1" dirty="0" smtClean="0">
                <a:cs typeface="Arial" panose="020B0604020202020204" pitchFamily="34" charset="0"/>
              </a:rPr>
              <a:t>	</a:t>
            </a:r>
            <a:r>
              <a:rPr lang="cs-CZ" altLang="cs-CZ" sz="2300" b="1" dirty="0" smtClean="0">
                <a:cs typeface="Arial" panose="020B0604020202020204" pitchFamily="34" charset="0"/>
              </a:rPr>
              <a:t>$c 	Doplňky ke jm</a:t>
            </a:r>
            <a:r>
              <a:rPr lang="cs-CZ" altLang="cs-CZ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cs-CZ" altLang="cs-CZ" sz="2300" b="1" dirty="0" smtClean="0">
                <a:cs typeface="Arial" panose="020B0604020202020204" pitchFamily="34" charset="0"/>
              </a:rPr>
              <a:t>nu jin</a:t>
            </a:r>
            <a:r>
              <a:rPr lang="cs-CZ" altLang="cs-CZ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cs-CZ" altLang="cs-CZ" sz="2300" b="1" dirty="0" smtClean="0">
                <a:cs typeface="Arial" panose="020B0604020202020204" pitchFamily="34" charset="0"/>
              </a:rPr>
              <a:t> než data (O)</a:t>
            </a:r>
            <a:endParaRPr lang="en-US" altLang="cs-CZ" sz="2300" b="1" dirty="0" smtClean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cs-CZ" sz="2300" b="1" dirty="0" smtClean="0">
                <a:cs typeface="Arial" panose="020B0604020202020204" pitchFamily="34" charset="0"/>
              </a:rPr>
              <a:t>	</a:t>
            </a:r>
            <a:r>
              <a:rPr lang="cs-CZ" altLang="cs-CZ" sz="2300" b="1" dirty="0" smtClean="0">
                <a:cs typeface="Arial" panose="020B0604020202020204" pitchFamily="34" charset="0"/>
              </a:rPr>
              <a:t>$d 	Data souvisej</a:t>
            </a:r>
            <a:r>
              <a:rPr lang="cs-CZ" altLang="cs-CZ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300" b="1" dirty="0" smtClean="0">
                <a:cs typeface="Arial" panose="020B0604020202020204" pitchFamily="34" charset="0"/>
              </a:rPr>
              <a:t>c</a:t>
            </a:r>
            <a:r>
              <a:rPr lang="cs-CZ" altLang="cs-CZ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300" b="1" dirty="0" smtClean="0">
                <a:cs typeface="Arial" panose="020B0604020202020204" pitchFamily="34" charset="0"/>
              </a:rPr>
              <a:t> se jm</a:t>
            </a:r>
            <a:r>
              <a:rPr lang="cs-CZ" altLang="cs-CZ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cs-CZ" altLang="cs-CZ" sz="2300" b="1" dirty="0" smtClean="0">
                <a:cs typeface="Arial" panose="020B0604020202020204" pitchFamily="34" charset="0"/>
              </a:rPr>
              <a:t>nem (NO)</a:t>
            </a:r>
            <a:endParaRPr lang="cs-CZ" altLang="cs-CZ" sz="2300" dirty="0" smtClean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cs-CZ" sz="2300" b="1" smtClean="0">
                <a:cs typeface="Arial" panose="020B0604020202020204" pitchFamily="34" charset="0"/>
              </a:rPr>
              <a:t>	</a:t>
            </a:r>
            <a:r>
              <a:rPr lang="cs-CZ" altLang="cs-CZ" sz="2300" b="1" smtClean="0">
                <a:cs typeface="Arial" panose="020B0604020202020204" pitchFamily="34" charset="0"/>
              </a:rPr>
              <a:t>- - - - -</a:t>
            </a:r>
            <a:endParaRPr lang="cs-CZ" altLang="cs-CZ" sz="2300" b="1" dirty="0" smtClean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300" b="1" dirty="0" smtClean="0">
                <a:cs typeface="Arial" panose="020B0604020202020204" pitchFamily="34" charset="0"/>
              </a:rPr>
              <a:t>	$t	 N</a:t>
            </a:r>
            <a:r>
              <a:rPr lang="cs-CZ" altLang="cs-CZ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300" b="1" dirty="0" smtClean="0">
                <a:cs typeface="Arial" panose="020B0604020202020204" pitchFamily="34" charset="0"/>
              </a:rPr>
              <a:t>zev d</a:t>
            </a:r>
            <a:r>
              <a:rPr lang="cs-CZ" altLang="cs-CZ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300" b="1" dirty="0" smtClean="0">
                <a:cs typeface="Arial" panose="020B0604020202020204" pitchFamily="34" charset="0"/>
              </a:rPr>
              <a:t>la</a:t>
            </a:r>
            <a:r>
              <a:rPr lang="en-US" altLang="cs-CZ" sz="2300" b="1" dirty="0" smtClean="0">
                <a:cs typeface="Arial" panose="020B0604020202020204" pitchFamily="34" charset="0"/>
              </a:rPr>
              <a:t>  </a:t>
            </a:r>
            <a:r>
              <a:rPr lang="cs-CZ" altLang="cs-CZ" sz="2300" b="1" dirty="0" smtClean="0">
                <a:cs typeface="Arial" panose="020B0604020202020204" pitchFamily="34" charset="0"/>
              </a:rPr>
              <a:t>(NO)</a:t>
            </a:r>
            <a:endParaRPr lang="cs-CZ" altLang="cs-CZ" sz="2300" dirty="0" smtClean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cs-CZ" sz="2300" b="1" dirty="0" smtClean="0">
                <a:cs typeface="Arial" panose="020B0604020202020204" pitchFamily="34" charset="0"/>
              </a:rPr>
              <a:t>	</a:t>
            </a:r>
            <a:r>
              <a:rPr lang="cs-CZ" altLang="cs-CZ" sz="2300" b="1" dirty="0" smtClean="0">
                <a:cs typeface="Arial" panose="020B0604020202020204" pitchFamily="34" charset="0"/>
              </a:rPr>
              <a:t>$n	 Č</a:t>
            </a:r>
            <a:r>
              <a:rPr lang="cs-CZ" altLang="cs-CZ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300" b="1" dirty="0" smtClean="0">
                <a:cs typeface="Arial" panose="020B0604020202020204" pitchFamily="34" charset="0"/>
              </a:rPr>
              <a:t>slo č</a:t>
            </a:r>
            <a:r>
              <a:rPr lang="cs-CZ" altLang="cs-CZ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300" b="1" dirty="0" smtClean="0">
                <a:cs typeface="Arial" panose="020B0604020202020204" pitchFamily="34" charset="0"/>
              </a:rPr>
              <a:t>sti/sekce d</a:t>
            </a:r>
            <a:r>
              <a:rPr lang="cs-CZ" altLang="cs-CZ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300" b="1" dirty="0" smtClean="0">
                <a:cs typeface="Arial" panose="020B0604020202020204" pitchFamily="34" charset="0"/>
              </a:rPr>
              <a:t>la (O)</a:t>
            </a:r>
            <a:endParaRPr lang="cs-CZ" altLang="cs-CZ" sz="2300" dirty="0" smtClean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cs-CZ" sz="2300" b="1" dirty="0" smtClean="0">
                <a:cs typeface="Arial" panose="020B0604020202020204" pitchFamily="34" charset="0"/>
              </a:rPr>
              <a:t>	</a:t>
            </a:r>
            <a:r>
              <a:rPr lang="cs-CZ" altLang="cs-CZ" sz="2300" b="1" dirty="0" smtClean="0">
                <a:cs typeface="Arial" panose="020B0604020202020204" pitchFamily="34" charset="0"/>
              </a:rPr>
              <a:t>$p </a:t>
            </a:r>
            <a:r>
              <a:rPr lang="cs-CZ" altLang="cs-CZ" sz="2300" b="1" smtClean="0">
                <a:cs typeface="Arial" panose="020B0604020202020204" pitchFamily="34" charset="0"/>
              </a:rPr>
              <a:t>	 N</a:t>
            </a:r>
            <a:r>
              <a:rPr lang="cs-CZ" altLang="cs-CZ" sz="2300" b="1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300" b="1" smtClean="0">
                <a:cs typeface="Arial" panose="020B0604020202020204" pitchFamily="34" charset="0"/>
              </a:rPr>
              <a:t>zev </a:t>
            </a:r>
            <a:r>
              <a:rPr lang="cs-CZ" altLang="cs-CZ" sz="2300" b="1" dirty="0" smtClean="0">
                <a:cs typeface="Arial" panose="020B0604020202020204" pitchFamily="34" charset="0"/>
              </a:rPr>
              <a:t>č</a:t>
            </a:r>
            <a:r>
              <a:rPr lang="cs-CZ" altLang="cs-CZ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300" b="1" dirty="0" smtClean="0">
                <a:cs typeface="Arial" panose="020B0604020202020204" pitchFamily="34" charset="0"/>
              </a:rPr>
              <a:t>sti/sekce d</a:t>
            </a:r>
            <a:r>
              <a:rPr lang="cs-CZ" altLang="cs-CZ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300" b="1" dirty="0" smtClean="0">
                <a:cs typeface="Arial" panose="020B0604020202020204" pitchFamily="34" charset="0"/>
              </a:rPr>
              <a:t>la (O)</a:t>
            </a:r>
            <a:endParaRPr lang="en-US" altLang="cs-CZ" sz="2300" b="1" dirty="0" smtClean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300" b="1" dirty="0" smtClean="0"/>
              <a:t>	$</a:t>
            </a:r>
            <a:r>
              <a:rPr lang="cs-CZ" altLang="cs-CZ" sz="2300" b="1" smtClean="0"/>
              <a:t>l     Jazyk </a:t>
            </a:r>
            <a:r>
              <a:rPr lang="cs-CZ" altLang="cs-CZ" sz="2300" b="1" dirty="0" smtClean="0"/>
              <a:t>díla (NO)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300" b="1" dirty="0" smtClean="0"/>
              <a:t>	</a:t>
            </a:r>
            <a:r>
              <a:rPr lang="cs-CZ" altLang="cs-CZ" sz="2300" b="1" dirty="0" smtClean="0">
                <a:cs typeface="Arial" panose="020B0604020202020204" pitchFamily="34" charset="0"/>
              </a:rPr>
              <a:t>$f	 Data souvisej</a:t>
            </a:r>
            <a:r>
              <a:rPr lang="cs-CZ" altLang="cs-CZ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300" b="1" dirty="0" smtClean="0">
                <a:cs typeface="Arial" panose="020B0604020202020204" pitchFamily="34" charset="0"/>
              </a:rPr>
              <a:t>c</a:t>
            </a:r>
            <a:r>
              <a:rPr lang="cs-CZ" altLang="cs-CZ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300" b="1" dirty="0" smtClean="0">
                <a:cs typeface="Arial" panose="020B0604020202020204" pitchFamily="34" charset="0"/>
              </a:rPr>
              <a:t> s</a:t>
            </a:r>
            <a:r>
              <a:rPr lang="cs-CZ" altLang="cs-CZ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altLang="cs-CZ" sz="2300" b="1" dirty="0" smtClean="0">
                <a:cs typeface="Arial" panose="020B0604020202020204" pitchFamily="34" charset="0"/>
              </a:rPr>
              <a:t>d</a:t>
            </a:r>
            <a:r>
              <a:rPr lang="cs-CZ" altLang="cs-CZ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300" b="1" dirty="0" smtClean="0">
                <a:cs typeface="Arial" panose="020B0604020202020204" pitchFamily="34" charset="0"/>
              </a:rPr>
              <a:t>lem (NO)</a:t>
            </a:r>
            <a:endParaRPr lang="cs-CZ" altLang="cs-CZ" sz="2300" dirty="0" smtClean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cs-CZ" sz="2300" b="1" dirty="0" smtClean="0"/>
              <a:t>	</a:t>
            </a:r>
            <a:r>
              <a:rPr lang="cs-CZ" altLang="cs-CZ" sz="2300" b="1" dirty="0" smtClean="0"/>
              <a:t>$</a:t>
            </a:r>
            <a:r>
              <a:rPr lang="cs-CZ" altLang="cs-CZ" sz="2300" b="1" smtClean="0"/>
              <a:t>s 	 Verze </a:t>
            </a:r>
            <a:r>
              <a:rPr lang="cs-CZ" altLang="cs-CZ" sz="2300" b="1" dirty="0" smtClean="0"/>
              <a:t>(N)</a:t>
            </a:r>
            <a:endParaRPr lang="cs-CZ" altLang="cs-CZ" sz="2300" b="1" dirty="0" smtClean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cs-CZ" sz="2300" b="1" dirty="0" smtClean="0">
                <a:cs typeface="Arial" panose="020B0604020202020204" pitchFamily="34" charset="0"/>
              </a:rPr>
              <a:t>	</a:t>
            </a:r>
            <a:r>
              <a:rPr lang="cs-CZ" altLang="cs-CZ" sz="2300" b="1" dirty="0" smtClean="0">
                <a:cs typeface="Arial" panose="020B0604020202020204" pitchFamily="34" charset="0"/>
              </a:rPr>
              <a:t>$7</a:t>
            </a:r>
            <a:r>
              <a:rPr lang="cs-CZ" altLang="cs-CZ" sz="2300" b="1" dirty="0" smtClean="0"/>
              <a:t>	 </a:t>
            </a:r>
            <a:r>
              <a:rPr lang="cs-CZ" altLang="cs-CZ" sz="2300" b="1" dirty="0" smtClean="0">
                <a:cs typeface="Arial" panose="020B0604020202020204" pitchFamily="34" charset="0"/>
              </a:rPr>
              <a:t>Č</a:t>
            </a:r>
            <a:r>
              <a:rPr lang="cs-CZ" altLang="cs-CZ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300" b="1" dirty="0" smtClean="0">
                <a:cs typeface="Arial" panose="020B0604020202020204" pitchFamily="34" charset="0"/>
              </a:rPr>
              <a:t>slo z</a:t>
            </a:r>
            <a:r>
              <a:rPr lang="cs-CZ" altLang="cs-CZ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300" b="1" dirty="0" smtClean="0">
                <a:cs typeface="Arial" panose="020B0604020202020204" pitchFamily="34" charset="0"/>
              </a:rPr>
              <a:t>znamu n</a:t>
            </a:r>
            <a:r>
              <a:rPr lang="cs-CZ" altLang="cs-CZ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300" b="1" dirty="0" smtClean="0">
                <a:cs typeface="Arial" panose="020B0604020202020204" pitchFamily="34" charset="0"/>
              </a:rPr>
              <a:t>rodn</a:t>
            </a:r>
            <a:r>
              <a:rPr lang="cs-CZ" altLang="cs-CZ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300" b="1" dirty="0" smtClean="0">
                <a:cs typeface="Arial" panose="020B0604020202020204" pitchFamily="34" charset="0"/>
              </a:rPr>
              <a:t> autority</a:t>
            </a:r>
          </a:p>
        </p:txBody>
      </p:sp>
    </p:spTree>
    <p:extLst>
      <p:ext uri="{BB962C8B-B14F-4D97-AF65-F5344CB8AC3E}">
        <p14:creationId xmlns:p14="http://schemas.microsoft.com/office/powerpoint/2010/main" val="1189383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 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4294967295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cs-CZ" dirty="0" smtClean="0"/>
              <a:t> </a:t>
            </a:r>
            <a:endParaRPr lang="cs-CZ" altLang="cs-CZ" sz="2100" i="1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dirty="0" smtClean="0">
                <a:cs typeface="Arial" panose="020B0604020202020204" pitchFamily="34" charset="0"/>
              </a:rPr>
              <a:t> </a:t>
            </a:r>
            <a:r>
              <a:rPr lang="cs-CZ" altLang="cs-CZ" i="1" dirty="0" smtClean="0">
                <a:cs typeface="Arial" panose="020B0604020202020204" pitchFamily="34" charset="0"/>
              </a:rPr>
              <a:t>700 12 $a Shakespeare, William,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i="1" dirty="0" smtClean="0">
                <a:cs typeface="Arial" panose="020B0604020202020204" pitchFamily="34" charset="0"/>
              </a:rPr>
              <a:t>	          $d 1564-1616.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i="1" dirty="0" smtClean="0">
                <a:cs typeface="Arial" panose="020B0604020202020204" pitchFamily="34" charset="0"/>
              </a:rPr>
              <a:t>	          $t Romeo and </a:t>
            </a:r>
            <a:r>
              <a:rPr lang="cs-CZ" altLang="cs-CZ" i="1" dirty="0" smtClean="0"/>
              <a:t>J</a:t>
            </a:r>
            <a:r>
              <a:rPr lang="cs-CZ" altLang="cs-CZ" i="1" dirty="0" smtClean="0">
                <a:cs typeface="Arial" panose="020B0604020202020204" pitchFamily="34" charset="0"/>
              </a:rPr>
              <a:t>uliet.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i="1" dirty="0" smtClean="0">
                <a:cs typeface="Arial" panose="020B0604020202020204" pitchFamily="34" charset="0"/>
              </a:rPr>
              <a:t>	          $</a:t>
            </a:r>
            <a:r>
              <a:rPr lang="cs-CZ" altLang="cs-CZ" i="1" smtClean="0">
                <a:cs typeface="Arial" panose="020B0604020202020204" pitchFamily="34" charset="0"/>
              </a:rPr>
              <a:t>l </a:t>
            </a:r>
            <a:r>
              <a:rPr lang="cs-CZ" altLang="cs-CZ" i="1" smtClean="0">
                <a:cs typeface="Arial" panose="020B0604020202020204" pitchFamily="34" charset="0"/>
              </a:rPr>
              <a:t>Česky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i="1">
                <a:cs typeface="Arial" panose="020B0604020202020204" pitchFamily="34" charset="0"/>
              </a:rPr>
              <a:t>	</a:t>
            </a:r>
            <a:r>
              <a:rPr lang="cs-CZ" altLang="cs-CZ" i="1">
                <a:cs typeface="Arial" panose="020B0604020202020204" pitchFamily="34" charset="0"/>
              </a:rPr>
              <a:t>	</a:t>
            </a:r>
            <a:r>
              <a:rPr lang="cs-CZ" altLang="cs-CZ" i="1">
                <a:cs typeface="Arial" panose="020B0604020202020204" pitchFamily="34" charset="0"/>
              </a:rPr>
              <a:t> </a:t>
            </a:r>
            <a:r>
              <a:rPr lang="cs-CZ" altLang="cs-CZ" i="1" smtClean="0">
                <a:cs typeface="Arial" panose="020B0604020202020204" pitchFamily="34" charset="0"/>
              </a:rPr>
              <a:t>    </a:t>
            </a:r>
            <a:r>
              <a:rPr lang="cs-CZ" altLang="cs-CZ" i="1">
                <a:cs typeface="Arial" panose="020B0604020202020204" pitchFamily="34" charset="0"/>
              </a:rPr>
              <a:t>$7 aun2006373460</a:t>
            </a:r>
            <a:endParaRPr lang="cs-CZ" altLang="cs-CZ" i="1" dirty="0" smtClean="0">
              <a:cs typeface="Arial" panose="020B0604020202020204" pitchFamily="34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100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cs-CZ" altLang="cs-CZ" sz="2100" dirty="0" smtClean="0">
              <a:cs typeface="Arial" panose="020B0604020202020204" pitchFamily="34" charset="0"/>
            </a:endParaRPr>
          </a:p>
          <a:p>
            <a:pPr>
              <a:buFont typeface="Wingdings 2" panose="05020102010507070707" pitchFamily="18" charset="2"/>
              <a:buNone/>
            </a:pPr>
            <a:endParaRPr lang="en-US" altLang="cs-CZ" sz="2100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757238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15888"/>
            <a:ext cx="8229600" cy="144462"/>
          </a:xfrm>
        </p:spPr>
        <p:txBody>
          <a:bodyPr/>
          <a:lstStyle/>
          <a:p>
            <a:pPr>
              <a:defRPr/>
            </a:pPr>
            <a:endParaRPr lang="cs-CZ" altLang="cs-CZ" sz="3800" smtClean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496" y="836712"/>
            <a:ext cx="9000554" cy="5832376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800" smtClean="0"/>
              <a:t>245 00  </a:t>
            </a:r>
            <a:r>
              <a:rPr lang="cs-CZ" altLang="cs-CZ" sz="2800" dirty="0" smtClean="0"/>
              <a:t>$a Kytice /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dirty="0" smtClean="0"/>
              <a:t>	          $c Karel Jaromír Erben.  Máj </a:t>
            </a:r>
            <a:r>
              <a:rPr lang="cs-CZ" altLang="cs-CZ" sz="2800" smtClean="0"/>
              <a:t>/ Karel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/>
              <a:t>	</a:t>
            </a:r>
            <a:r>
              <a:rPr lang="cs-CZ" altLang="cs-CZ" sz="2800" smtClean="0"/>
              <a:t>	         Hynek </a:t>
            </a:r>
            <a:r>
              <a:rPr lang="cs-CZ" altLang="cs-CZ" sz="2800" dirty="0" smtClean="0"/>
              <a:t>Mácha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smtClean="0"/>
              <a:t>700 12 </a:t>
            </a:r>
            <a:r>
              <a:rPr lang="cs-CZ" altLang="cs-CZ" sz="2800"/>
              <a:t>$a Erben, Karel Jaromír,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/>
              <a:t>	         </a:t>
            </a:r>
            <a:r>
              <a:rPr lang="cs-CZ" altLang="cs-CZ" sz="2800" smtClean="0"/>
              <a:t>$</a:t>
            </a:r>
            <a:r>
              <a:rPr lang="cs-CZ" altLang="cs-CZ" sz="2800"/>
              <a:t>d </a:t>
            </a:r>
            <a:r>
              <a:rPr lang="cs-CZ" altLang="cs-CZ" sz="2800" smtClean="0"/>
              <a:t>1811-1870.</a:t>
            </a:r>
            <a:endParaRPr lang="cs-CZ" altLang="cs-CZ" sz="280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/>
              <a:t>	         </a:t>
            </a:r>
            <a:r>
              <a:rPr lang="cs-CZ" altLang="cs-CZ" sz="2800" smtClean="0"/>
              <a:t>$t Kytice</a:t>
            </a:r>
            <a:endParaRPr lang="cs-CZ" altLang="cs-CZ" sz="280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/>
              <a:t>	</a:t>
            </a:r>
            <a:r>
              <a:rPr lang="cs-CZ" altLang="cs-CZ" sz="2800" smtClean="0"/>
              <a:t>	   $7 aun2006372830</a:t>
            </a:r>
            <a:endParaRPr lang="cs-CZ" altLang="cs-CZ" sz="2800"/>
          </a:p>
          <a:p>
            <a:pPr>
              <a:buFont typeface="Wingdings 2" panose="05020102010507070707" pitchFamily="18" charset="2"/>
              <a:buNone/>
            </a:pPr>
            <a:r>
              <a:rPr lang="sv-SE" altLang="cs-CZ" sz="2800" smtClean="0"/>
              <a:t>700</a:t>
            </a:r>
            <a:r>
              <a:rPr lang="cs-CZ" altLang="cs-CZ" sz="2800" smtClean="0"/>
              <a:t> </a:t>
            </a:r>
            <a:r>
              <a:rPr lang="sv-SE" altLang="cs-CZ" sz="2800" dirty="0" smtClean="0"/>
              <a:t>12 </a:t>
            </a:r>
            <a:r>
              <a:rPr lang="cs-CZ" altLang="cs-CZ" sz="2800" dirty="0" smtClean="0"/>
              <a:t> </a:t>
            </a:r>
            <a:r>
              <a:rPr lang="sv-SE" altLang="cs-CZ" sz="2800" dirty="0" smtClean="0"/>
              <a:t>$a</a:t>
            </a:r>
            <a:r>
              <a:rPr lang="cs-CZ" altLang="cs-CZ" sz="2800" dirty="0" smtClean="0"/>
              <a:t> </a:t>
            </a:r>
            <a:r>
              <a:rPr lang="sv-SE" altLang="cs-CZ" sz="2800" dirty="0" smtClean="0"/>
              <a:t>Mácha, Karel Hynek,</a:t>
            </a:r>
            <a:endParaRPr lang="cs-CZ" altLang="cs-CZ" sz="2800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dirty="0" smtClean="0"/>
              <a:t>	          </a:t>
            </a:r>
            <a:r>
              <a:rPr lang="sv-SE" altLang="cs-CZ" sz="2800" dirty="0" smtClean="0"/>
              <a:t>$d</a:t>
            </a:r>
            <a:r>
              <a:rPr lang="cs-CZ" altLang="cs-CZ" sz="2800" dirty="0" smtClean="0"/>
              <a:t> </a:t>
            </a:r>
            <a:r>
              <a:rPr lang="sv-SE" altLang="cs-CZ" sz="2800" dirty="0" smtClean="0"/>
              <a:t>1810-1836.</a:t>
            </a:r>
            <a:endParaRPr lang="cs-CZ" altLang="cs-CZ" sz="2800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dirty="0" smtClean="0"/>
              <a:t>	          </a:t>
            </a:r>
            <a:r>
              <a:rPr lang="sv-SE" altLang="cs-CZ" sz="2800" dirty="0" smtClean="0"/>
              <a:t>$</a:t>
            </a:r>
            <a:r>
              <a:rPr lang="sv-SE" altLang="cs-CZ" sz="2800" smtClean="0"/>
              <a:t>t</a:t>
            </a:r>
            <a:r>
              <a:rPr lang="cs-CZ" altLang="cs-CZ" sz="2800" smtClean="0"/>
              <a:t>  </a:t>
            </a:r>
            <a:r>
              <a:rPr lang="sv-SE" altLang="cs-CZ" sz="2800" smtClean="0"/>
              <a:t>Máj</a:t>
            </a:r>
            <a:endParaRPr lang="sv-SE" altLang="cs-CZ" sz="2800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smtClean="0"/>
              <a:t>		    $7 aun2006373253</a:t>
            </a:r>
            <a:endParaRPr lang="cs-CZ" altLang="cs-CZ" sz="2800"/>
          </a:p>
        </p:txBody>
      </p:sp>
    </p:spTree>
    <p:extLst>
      <p:ext uri="{BB962C8B-B14F-4D97-AF65-F5344CB8AC3E}">
        <p14:creationId xmlns:p14="http://schemas.microsoft.com/office/powerpoint/2010/main" val="302426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15888"/>
            <a:ext cx="8156575" cy="73025"/>
          </a:xfrm>
        </p:spPr>
        <p:txBody>
          <a:bodyPr/>
          <a:lstStyle/>
          <a:p>
            <a:pPr>
              <a:defRPr/>
            </a:pPr>
            <a:endParaRPr lang="cs-CZ" altLang="cs-CZ" sz="3800" smtClean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8900" y="476672"/>
            <a:ext cx="8785100" cy="6192688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000" dirty="0" smtClean="0"/>
              <a:t>100 1# $a Němcová, Božena,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dirty="0" smtClean="0"/>
              <a:t>	         $d 1820-1862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dirty="0" smtClean="0"/>
              <a:t>	         $7 jk01083016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dirty="0" smtClean="0"/>
              <a:t>	         $4 aut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dirty="0" smtClean="0"/>
              <a:t>245 10 $a </a:t>
            </a:r>
            <a:r>
              <a:rPr lang="cs-CZ" altLang="cs-CZ" sz="2000" smtClean="0"/>
              <a:t>Babička </a:t>
            </a:r>
            <a:r>
              <a:rPr lang="cs-CZ" altLang="cs-CZ" sz="2000" smtClean="0"/>
              <a:t>; $</a:t>
            </a:r>
            <a:r>
              <a:rPr lang="cs-CZ" altLang="cs-CZ" sz="2000" dirty="0" smtClean="0"/>
              <a:t>b </a:t>
            </a:r>
            <a:r>
              <a:rPr lang="cs-CZ" altLang="cs-CZ" sz="2000" dirty="0" err="1" smtClean="0"/>
              <a:t>Chyže</a:t>
            </a:r>
            <a:r>
              <a:rPr lang="cs-CZ" altLang="cs-CZ" sz="2000" dirty="0" smtClean="0"/>
              <a:t> pod horami ; Pohorská vesnice /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dirty="0" smtClean="0"/>
              <a:t>	        $c Božena Němcová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dirty="0" smtClean="0"/>
              <a:t>700 12 $a Němcová, Božena,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dirty="0" smtClean="0"/>
              <a:t>	        $d1820-1862.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dirty="0" smtClean="0"/>
              <a:t>	        $</a:t>
            </a:r>
            <a:r>
              <a:rPr lang="cs-CZ" altLang="cs-CZ" sz="2000" smtClean="0"/>
              <a:t>t </a:t>
            </a:r>
            <a:r>
              <a:rPr lang="cs-CZ" altLang="cs-CZ" sz="2000" smtClean="0"/>
              <a:t>Babička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/>
              <a:t>	</a:t>
            </a:r>
            <a:r>
              <a:rPr lang="cs-CZ" altLang="cs-CZ" sz="2000"/>
              <a:t>	$7 aun2006373269</a:t>
            </a:r>
            <a:endParaRPr lang="cs-CZ" altLang="cs-CZ" sz="2000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dirty="0"/>
              <a:t>700 12 $a Němcová, Božena,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dirty="0"/>
              <a:t>	        $d1820-1862.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dirty="0"/>
              <a:t>	        $t </a:t>
            </a:r>
            <a:r>
              <a:rPr lang="cs-CZ" altLang="cs-CZ" sz="2000" dirty="0" err="1"/>
              <a:t>Chyže</a:t>
            </a:r>
            <a:r>
              <a:rPr lang="cs-CZ" altLang="cs-CZ" sz="2000" dirty="0"/>
              <a:t> </a:t>
            </a:r>
            <a:r>
              <a:rPr lang="cs-CZ" altLang="cs-CZ" sz="2000"/>
              <a:t>pod </a:t>
            </a:r>
            <a:r>
              <a:rPr lang="cs-CZ" altLang="cs-CZ" sz="2000" smtClean="0"/>
              <a:t>horami</a:t>
            </a:r>
            <a:endParaRPr lang="cs-CZ" altLang="cs-CZ" sz="2000" dirty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dirty="0" smtClean="0"/>
              <a:t>700 12 $a Němcová, Božena,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dirty="0" smtClean="0"/>
              <a:t>	        $d1820-1862.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dirty="0" smtClean="0"/>
              <a:t>	        $t Pohorská vesnice</a:t>
            </a:r>
          </a:p>
        </p:txBody>
      </p:sp>
    </p:spTree>
    <p:extLst>
      <p:ext uri="{BB962C8B-B14F-4D97-AF65-F5344CB8AC3E}">
        <p14:creationId xmlns:p14="http://schemas.microsoft.com/office/powerpoint/2010/main" val="30958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1557338"/>
            <a:ext cx="8229600" cy="3095625"/>
          </a:xfrm>
        </p:spPr>
        <p:txBody>
          <a:bodyPr/>
          <a:lstStyle/>
          <a:p>
            <a:pPr>
              <a:defRPr/>
            </a:pPr>
            <a:r>
              <a:rPr lang="cs-CZ" altLang="cs-CZ" sz="6000" b="1" smtClean="0">
                <a:solidFill>
                  <a:srgbClr val="003399"/>
                </a:solidFill>
              </a:rPr>
              <a:t>Korporace/název</a:t>
            </a:r>
          </a:p>
        </p:txBody>
      </p:sp>
      <p:sp>
        <p:nvSpPr>
          <p:cNvPr id="12390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6524625"/>
            <a:ext cx="8229600" cy="144463"/>
          </a:xfrm>
        </p:spPr>
        <p:txBody>
          <a:bodyPr/>
          <a:lstStyle/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endParaRPr lang="cs-CZ" altLang="cs-CZ" sz="900" smtClean="0"/>
          </a:p>
        </p:txBody>
      </p:sp>
    </p:spTree>
    <p:extLst>
      <p:ext uri="{BB962C8B-B14F-4D97-AF65-F5344CB8AC3E}">
        <p14:creationId xmlns:p14="http://schemas.microsoft.com/office/powerpoint/2010/main" val="1456511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341438"/>
          </a:xfrm>
        </p:spPr>
        <p:txBody>
          <a:bodyPr/>
          <a:lstStyle/>
          <a:p>
            <a:pPr>
              <a:defRPr/>
            </a:pPr>
            <a:r>
              <a:rPr lang="cs-CZ" altLang="cs-CZ" b="1" smtClean="0">
                <a:solidFill>
                  <a:srgbClr val="003399"/>
                </a:solidFill>
                <a:cs typeface="Arial" panose="020B0604020202020204" pitchFamily="34" charset="0"/>
              </a:rPr>
              <a:t>Podpole</a:t>
            </a:r>
            <a:endParaRPr lang="cs-CZ" altLang="cs-CZ" smtClean="0">
              <a:solidFill>
                <a:srgbClr val="003399"/>
              </a:solidFill>
              <a:cs typeface="Arial" panose="020B0604020202020204" pitchFamily="34" charset="0"/>
            </a:endParaRPr>
          </a:p>
        </p:txBody>
      </p:sp>
      <p:sp>
        <p:nvSpPr>
          <p:cNvPr id="124931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412875"/>
            <a:ext cx="8640762" cy="5329238"/>
          </a:xfrm>
        </p:spPr>
        <p:txBody>
          <a:bodyPr/>
          <a:lstStyle/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dirty="0" smtClean="0">
                <a:cs typeface="Arial" panose="020B0604020202020204" pitchFamily="34" charset="0"/>
              </a:rPr>
              <a:t>$a Jm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cs-CZ" altLang="cs-CZ" sz="2600" b="1" dirty="0" smtClean="0">
                <a:cs typeface="Arial" panose="020B0604020202020204" pitchFamily="34" charset="0"/>
              </a:rPr>
              <a:t>no korporace nebo jurisdikce jako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dirty="0" smtClean="0">
                <a:cs typeface="Arial" panose="020B0604020202020204" pitchFamily="34" charset="0"/>
              </a:rPr>
              <a:t>	 vstupn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600" b="1" dirty="0" smtClean="0">
                <a:cs typeface="Arial" panose="020B0604020202020204" pitchFamily="34" charset="0"/>
              </a:rPr>
              <a:t> prvek </a:t>
            </a:r>
            <a:r>
              <a:rPr lang="cs-CZ" altLang="cs-CZ" sz="2600" b="1" dirty="0" smtClean="0"/>
              <a:t>  </a:t>
            </a:r>
            <a:r>
              <a:rPr lang="cs-CZ" altLang="cs-CZ" sz="2600" b="1" dirty="0" smtClean="0">
                <a:cs typeface="Arial" panose="020B0604020202020204" pitchFamily="34" charset="0"/>
              </a:rPr>
              <a:t>(NO)</a:t>
            </a:r>
            <a:endParaRPr lang="cs-CZ" altLang="cs-CZ" sz="2600" dirty="0" smtClean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dirty="0" smtClean="0">
                <a:cs typeface="Arial" panose="020B0604020202020204" pitchFamily="34" charset="0"/>
              </a:rPr>
              <a:t>$b</a:t>
            </a:r>
            <a:r>
              <a:rPr lang="cs-CZ" altLang="cs-CZ" sz="2600" b="1" dirty="0" smtClean="0"/>
              <a:t>  </a:t>
            </a:r>
            <a:r>
              <a:rPr lang="cs-CZ" altLang="cs-CZ" sz="2600" b="1" dirty="0" smtClean="0">
                <a:cs typeface="Arial" panose="020B0604020202020204" pitchFamily="34" charset="0"/>
              </a:rPr>
              <a:t>Podř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600" b="1" dirty="0" smtClean="0">
                <a:cs typeface="Arial" panose="020B0604020202020204" pitchFamily="34" charset="0"/>
              </a:rPr>
              <a:t>zen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600" b="1" dirty="0" smtClean="0">
                <a:cs typeface="Arial" panose="020B0604020202020204" pitchFamily="34" charset="0"/>
              </a:rPr>
              <a:t> složka (O)</a:t>
            </a:r>
            <a:endParaRPr lang="cs-CZ" altLang="cs-CZ" sz="2600" dirty="0" smtClean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dirty="0" smtClean="0"/>
              <a:t>$n  Č</a:t>
            </a:r>
            <a:r>
              <a:rPr lang="cs-CZ" altLang="cs-CZ" sz="2600" b="1" dirty="0" smtClean="0">
                <a:latin typeface="Arial" panose="020B0604020202020204" pitchFamily="34" charset="0"/>
              </a:rPr>
              <a:t>í</a:t>
            </a:r>
            <a:r>
              <a:rPr lang="cs-CZ" altLang="cs-CZ" sz="2600" b="1" dirty="0" smtClean="0"/>
              <a:t>slo č</a:t>
            </a:r>
            <a:r>
              <a:rPr lang="cs-CZ" altLang="cs-CZ" sz="2600" b="1" dirty="0" smtClean="0">
                <a:latin typeface="Arial" panose="020B0604020202020204" pitchFamily="34" charset="0"/>
              </a:rPr>
              <a:t>á</a:t>
            </a:r>
            <a:r>
              <a:rPr lang="cs-CZ" altLang="cs-CZ" sz="2600" b="1" dirty="0" smtClean="0"/>
              <a:t>sti/sekce/akce (O)</a:t>
            </a:r>
            <a:endParaRPr lang="en-US" altLang="cs-CZ" sz="2600" b="1" dirty="0" smtClean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600" b="1" dirty="0" smtClean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dirty="0" smtClean="0">
                <a:cs typeface="Arial" panose="020B0604020202020204" pitchFamily="34" charset="0"/>
              </a:rPr>
              <a:t>$t	 N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600" b="1" dirty="0" smtClean="0">
                <a:cs typeface="Arial" panose="020B0604020202020204" pitchFamily="34" charset="0"/>
              </a:rPr>
              <a:t>zev d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600" b="1" dirty="0" smtClean="0">
                <a:cs typeface="Arial" panose="020B0604020202020204" pitchFamily="34" charset="0"/>
              </a:rPr>
              <a:t>la</a:t>
            </a:r>
            <a:r>
              <a:rPr lang="en-US" altLang="cs-CZ" sz="2600" b="1" dirty="0" smtClean="0">
                <a:cs typeface="Arial" panose="020B0604020202020204" pitchFamily="34" charset="0"/>
              </a:rPr>
              <a:t>  </a:t>
            </a:r>
            <a:r>
              <a:rPr lang="cs-CZ" altLang="cs-CZ" sz="2600" b="1" dirty="0" smtClean="0">
                <a:cs typeface="Arial" panose="020B0604020202020204" pitchFamily="34" charset="0"/>
              </a:rPr>
              <a:t>(NO)</a:t>
            </a:r>
            <a:endParaRPr lang="cs-CZ" altLang="cs-CZ" sz="2600" dirty="0" smtClean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smtClean="0">
                <a:cs typeface="Arial" panose="020B0604020202020204" pitchFamily="34" charset="0"/>
              </a:rPr>
              <a:t>$n Č</a:t>
            </a:r>
            <a:r>
              <a:rPr lang="cs-CZ" altLang="cs-CZ" sz="2600" b="1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600" b="1" smtClean="0">
                <a:cs typeface="Arial" panose="020B0604020202020204" pitchFamily="34" charset="0"/>
              </a:rPr>
              <a:t>slo </a:t>
            </a:r>
            <a:r>
              <a:rPr lang="cs-CZ" altLang="cs-CZ" sz="2600" b="1" dirty="0" smtClean="0">
                <a:cs typeface="Arial" panose="020B0604020202020204" pitchFamily="34" charset="0"/>
              </a:rPr>
              <a:t>č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600" b="1" dirty="0" smtClean="0">
                <a:cs typeface="Arial" panose="020B0604020202020204" pitchFamily="34" charset="0"/>
              </a:rPr>
              <a:t>sti/sekce d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600" b="1" dirty="0" smtClean="0">
                <a:cs typeface="Arial" panose="020B0604020202020204" pitchFamily="34" charset="0"/>
              </a:rPr>
              <a:t>la (O)</a:t>
            </a:r>
            <a:endParaRPr lang="cs-CZ" altLang="cs-CZ" sz="2600" dirty="0" smtClean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dirty="0" smtClean="0">
                <a:cs typeface="Arial" panose="020B0604020202020204" pitchFamily="34" charset="0"/>
              </a:rPr>
              <a:t>$p N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600" b="1" dirty="0" smtClean="0">
                <a:cs typeface="Arial" panose="020B0604020202020204" pitchFamily="34" charset="0"/>
              </a:rPr>
              <a:t>zev č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600" b="1" dirty="0" smtClean="0">
                <a:cs typeface="Arial" panose="020B0604020202020204" pitchFamily="34" charset="0"/>
              </a:rPr>
              <a:t>sti/sekce d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600" b="1" dirty="0" smtClean="0">
                <a:cs typeface="Arial" panose="020B0604020202020204" pitchFamily="34" charset="0"/>
              </a:rPr>
              <a:t>la (O)</a:t>
            </a:r>
            <a:endParaRPr lang="en-US" altLang="cs-CZ" sz="2600" b="1" dirty="0" smtClean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smtClean="0"/>
              <a:t>$</a:t>
            </a:r>
            <a:r>
              <a:rPr lang="cs-CZ" altLang="cs-CZ" sz="2600" b="1" dirty="0" smtClean="0"/>
              <a:t>l Jazyk díla (NO)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dirty="0" smtClean="0">
                <a:cs typeface="Arial" panose="020B0604020202020204" pitchFamily="34" charset="0"/>
              </a:rPr>
              <a:t>$f	 Data souvisej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600" b="1" dirty="0" smtClean="0">
                <a:cs typeface="Arial" panose="020B0604020202020204" pitchFamily="34" charset="0"/>
              </a:rPr>
              <a:t>c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600" b="1" dirty="0" smtClean="0">
                <a:cs typeface="Arial" panose="020B0604020202020204" pitchFamily="34" charset="0"/>
              </a:rPr>
              <a:t> s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altLang="cs-CZ" sz="2600" b="1" dirty="0" smtClean="0">
                <a:cs typeface="Arial" panose="020B0604020202020204" pitchFamily="34" charset="0"/>
              </a:rPr>
              <a:t>d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600" b="1" dirty="0" smtClean="0">
                <a:cs typeface="Arial" panose="020B0604020202020204" pitchFamily="34" charset="0"/>
              </a:rPr>
              <a:t>lem (NO)</a:t>
            </a:r>
            <a:endParaRPr lang="cs-CZ" altLang="cs-CZ" sz="2600" dirty="0" smtClean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dirty="0" smtClean="0"/>
              <a:t>$s Verze (N)</a:t>
            </a:r>
            <a:endParaRPr lang="cs-CZ" altLang="cs-CZ" sz="2600" b="1" dirty="0" smtClean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600" b="1" smtClean="0">
                <a:cs typeface="Arial" panose="020B0604020202020204" pitchFamily="34" charset="0"/>
              </a:rPr>
              <a:t>$7</a:t>
            </a:r>
            <a:r>
              <a:rPr lang="cs-CZ" altLang="cs-CZ" sz="2600" b="1" smtClean="0"/>
              <a:t> </a:t>
            </a:r>
            <a:r>
              <a:rPr lang="cs-CZ" altLang="cs-CZ" sz="2600" b="1" dirty="0" smtClean="0">
                <a:cs typeface="Arial" panose="020B0604020202020204" pitchFamily="34" charset="0"/>
              </a:rPr>
              <a:t>Č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600" b="1" dirty="0" smtClean="0">
                <a:cs typeface="Arial" panose="020B0604020202020204" pitchFamily="34" charset="0"/>
              </a:rPr>
              <a:t>slo z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600" b="1" dirty="0" smtClean="0">
                <a:cs typeface="Arial" panose="020B0604020202020204" pitchFamily="34" charset="0"/>
              </a:rPr>
              <a:t>znamu n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600" b="1" dirty="0" smtClean="0">
                <a:cs typeface="Arial" panose="020B0604020202020204" pitchFamily="34" charset="0"/>
              </a:rPr>
              <a:t>rodn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600" b="1" dirty="0" smtClean="0">
                <a:cs typeface="Arial" panose="020B0604020202020204" pitchFamily="34" charset="0"/>
              </a:rPr>
              <a:t> autority</a:t>
            </a:r>
            <a:endParaRPr lang="cs-CZ" alt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3683443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4400" b="1" smtClean="0">
                <a:solidFill>
                  <a:srgbClr val="003399"/>
                </a:solidFill>
              </a:rPr>
              <a:t>Korporace/název</a:t>
            </a:r>
          </a:p>
        </p:txBody>
      </p:sp>
      <p:sp>
        <p:nvSpPr>
          <p:cNvPr id="125955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2565400"/>
            <a:ext cx="8664575" cy="36830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800" dirty="0" smtClean="0"/>
              <a:t> </a:t>
            </a:r>
            <a:endParaRPr lang="en-US" altLang="cs-CZ" sz="2800" i="1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b="1" i="1" dirty="0" smtClean="0"/>
              <a:t>710 12 $a Česko.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800" b="1" i="1" dirty="0" smtClean="0"/>
              <a:t>		</a:t>
            </a:r>
            <a:r>
              <a:rPr lang="cs-CZ" altLang="cs-CZ" sz="2800" b="1" i="1" smtClean="0"/>
              <a:t>  $</a:t>
            </a:r>
            <a:r>
              <a:rPr lang="cs-CZ" altLang="cs-CZ" sz="2800" b="1" i="1" dirty="0" smtClean="0"/>
              <a:t>t Zákoník práce (1991, novela 2002)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sz="2800" b="1" i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0784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1557338"/>
            <a:ext cx="8229600" cy="3095625"/>
          </a:xfrm>
        </p:spPr>
        <p:txBody>
          <a:bodyPr/>
          <a:lstStyle/>
          <a:p>
            <a:pPr>
              <a:defRPr/>
            </a:pPr>
            <a:r>
              <a:rPr lang="cs-CZ" altLang="cs-CZ" sz="6000" b="1" smtClean="0">
                <a:solidFill>
                  <a:srgbClr val="003399"/>
                </a:solidFill>
              </a:rPr>
              <a:t>Konference/název</a:t>
            </a:r>
          </a:p>
        </p:txBody>
      </p:sp>
      <p:sp>
        <p:nvSpPr>
          <p:cNvPr id="12800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6524625"/>
            <a:ext cx="8229600" cy="144463"/>
          </a:xfrm>
        </p:spPr>
        <p:txBody>
          <a:bodyPr/>
          <a:lstStyle/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endParaRPr lang="cs-CZ" altLang="cs-CZ" sz="900" smtClean="0"/>
          </a:p>
        </p:txBody>
      </p:sp>
    </p:spTree>
    <p:extLst>
      <p:ext uri="{BB962C8B-B14F-4D97-AF65-F5344CB8AC3E}">
        <p14:creationId xmlns:p14="http://schemas.microsoft.com/office/powerpoint/2010/main" val="2659769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ixel 10">
    <a:dk1>
      <a:srgbClr val="000000"/>
    </a:dk1>
    <a:lt1>
      <a:srgbClr val="FFFFFF"/>
    </a:lt1>
    <a:dk2>
      <a:srgbClr val="000000"/>
    </a:dk2>
    <a:lt2>
      <a:srgbClr val="FF9900"/>
    </a:lt2>
    <a:accent1>
      <a:srgbClr val="FFCC99"/>
    </a:accent1>
    <a:accent2>
      <a:srgbClr val="FBA313"/>
    </a:accent2>
    <a:accent3>
      <a:srgbClr val="FFFFFF"/>
    </a:accent3>
    <a:accent4>
      <a:srgbClr val="000000"/>
    </a:accent4>
    <a:accent5>
      <a:srgbClr val="FFE2CA"/>
    </a:accent5>
    <a:accent6>
      <a:srgbClr val="E39310"/>
    </a:accent6>
    <a:hlink>
      <a:srgbClr val="CC3300"/>
    </a:hlink>
    <a:folHlink>
      <a:srgbClr val="FCC66E"/>
    </a:folHlink>
  </a:clrScheme>
</a:themeOverride>
</file>

<file path=ppt/theme/themeOverride10.xml><?xml version="1.0" encoding="utf-8"?>
<a:themeOverride xmlns:a="http://schemas.openxmlformats.org/drawingml/2006/main">
  <a:clrScheme name="Pixel 10">
    <a:dk1>
      <a:srgbClr val="000000"/>
    </a:dk1>
    <a:lt1>
      <a:srgbClr val="FFFFFF"/>
    </a:lt1>
    <a:dk2>
      <a:srgbClr val="000000"/>
    </a:dk2>
    <a:lt2>
      <a:srgbClr val="FF9900"/>
    </a:lt2>
    <a:accent1>
      <a:srgbClr val="FFCC99"/>
    </a:accent1>
    <a:accent2>
      <a:srgbClr val="FBA313"/>
    </a:accent2>
    <a:accent3>
      <a:srgbClr val="FFFFFF"/>
    </a:accent3>
    <a:accent4>
      <a:srgbClr val="000000"/>
    </a:accent4>
    <a:accent5>
      <a:srgbClr val="FFE2CA"/>
    </a:accent5>
    <a:accent6>
      <a:srgbClr val="E39310"/>
    </a:accent6>
    <a:hlink>
      <a:srgbClr val="CC3300"/>
    </a:hlink>
    <a:folHlink>
      <a:srgbClr val="FCC66E"/>
    </a:folHlink>
  </a:clrScheme>
</a:themeOverride>
</file>

<file path=ppt/theme/themeOverride11.xml><?xml version="1.0" encoding="utf-8"?>
<a:themeOverride xmlns:a="http://schemas.openxmlformats.org/drawingml/2006/main">
  <a:clrScheme name="Pixel 10">
    <a:dk1>
      <a:srgbClr val="000000"/>
    </a:dk1>
    <a:lt1>
      <a:srgbClr val="FFFFFF"/>
    </a:lt1>
    <a:dk2>
      <a:srgbClr val="000000"/>
    </a:dk2>
    <a:lt2>
      <a:srgbClr val="FF9900"/>
    </a:lt2>
    <a:accent1>
      <a:srgbClr val="FFCC99"/>
    </a:accent1>
    <a:accent2>
      <a:srgbClr val="FBA313"/>
    </a:accent2>
    <a:accent3>
      <a:srgbClr val="FFFFFF"/>
    </a:accent3>
    <a:accent4>
      <a:srgbClr val="000000"/>
    </a:accent4>
    <a:accent5>
      <a:srgbClr val="FFE2CA"/>
    </a:accent5>
    <a:accent6>
      <a:srgbClr val="E39310"/>
    </a:accent6>
    <a:hlink>
      <a:srgbClr val="CC3300"/>
    </a:hlink>
    <a:folHlink>
      <a:srgbClr val="FCC66E"/>
    </a:folHlink>
  </a:clrScheme>
</a:themeOverride>
</file>

<file path=ppt/theme/themeOverride12.xml><?xml version="1.0" encoding="utf-8"?>
<a:themeOverride xmlns:a="http://schemas.openxmlformats.org/drawingml/2006/main">
  <a:clrScheme name="Pixel 10">
    <a:dk1>
      <a:srgbClr val="000000"/>
    </a:dk1>
    <a:lt1>
      <a:srgbClr val="FFFFFF"/>
    </a:lt1>
    <a:dk2>
      <a:srgbClr val="000000"/>
    </a:dk2>
    <a:lt2>
      <a:srgbClr val="FF9900"/>
    </a:lt2>
    <a:accent1>
      <a:srgbClr val="FFCC99"/>
    </a:accent1>
    <a:accent2>
      <a:srgbClr val="FBA313"/>
    </a:accent2>
    <a:accent3>
      <a:srgbClr val="FFFFFF"/>
    </a:accent3>
    <a:accent4>
      <a:srgbClr val="000000"/>
    </a:accent4>
    <a:accent5>
      <a:srgbClr val="FFE2CA"/>
    </a:accent5>
    <a:accent6>
      <a:srgbClr val="E39310"/>
    </a:accent6>
    <a:hlink>
      <a:srgbClr val="CC3300"/>
    </a:hlink>
    <a:folHlink>
      <a:srgbClr val="FCC66E"/>
    </a:folHlink>
  </a:clrScheme>
</a:themeOverride>
</file>

<file path=ppt/theme/themeOverride13.xml><?xml version="1.0" encoding="utf-8"?>
<a:themeOverride xmlns:a="http://schemas.openxmlformats.org/drawingml/2006/main">
  <a:clrScheme name="Pixel 10">
    <a:dk1>
      <a:srgbClr val="000000"/>
    </a:dk1>
    <a:lt1>
      <a:srgbClr val="FFFFFF"/>
    </a:lt1>
    <a:dk2>
      <a:srgbClr val="000000"/>
    </a:dk2>
    <a:lt2>
      <a:srgbClr val="FF9900"/>
    </a:lt2>
    <a:accent1>
      <a:srgbClr val="FFCC99"/>
    </a:accent1>
    <a:accent2>
      <a:srgbClr val="FBA313"/>
    </a:accent2>
    <a:accent3>
      <a:srgbClr val="FFFFFF"/>
    </a:accent3>
    <a:accent4>
      <a:srgbClr val="000000"/>
    </a:accent4>
    <a:accent5>
      <a:srgbClr val="FFE2CA"/>
    </a:accent5>
    <a:accent6>
      <a:srgbClr val="E39310"/>
    </a:accent6>
    <a:hlink>
      <a:srgbClr val="CC3300"/>
    </a:hlink>
    <a:folHlink>
      <a:srgbClr val="FCC66E"/>
    </a:folHlink>
  </a:clrScheme>
</a:themeOverride>
</file>

<file path=ppt/theme/themeOverride14.xml><?xml version="1.0" encoding="utf-8"?>
<a:themeOverride xmlns:a="http://schemas.openxmlformats.org/drawingml/2006/main">
  <a:clrScheme name="Pixel 10">
    <a:dk1>
      <a:srgbClr val="000000"/>
    </a:dk1>
    <a:lt1>
      <a:srgbClr val="FFFFFF"/>
    </a:lt1>
    <a:dk2>
      <a:srgbClr val="000000"/>
    </a:dk2>
    <a:lt2>
      <a:srgbClr val="FF9900"/>
    </a:lt2>
    <a:accent1>
      <a:srgbClr val="FFCC99"/>
    </a:accent1>
    <a:accent2>
      <a:srgbClr val="FBA313"/>
    </a:accent2>
    <a:accent3>
      <a:srgbClr val="FFFFFF"/>
    </a:accent3>
    <a:accent4>
      <a:srgbClr val="000000"/>
    </a:accent4>
    <a:accent5>
      <a:srgbClr val="FFE2CA"/>
    </a:accent5>
    <a:accent6>
      <a:srgbClr val="E39310"/>
    </a:accent6>
    <a:hlink>
      <a:srgbClr val="CC3300"/>
    </a:hlink>
    <a:folHlink>
      <a:srgbClr val="FCC66E"/>
    </a:folHlink>
  </a:clrScheme>
</a:themeOverride>
</file>

<file path=ppt/theme/themeOverride15.xml><?xml version="1.0" encoding="utf-8"?>
<a:themeOverride xmlns:a="http://schemas.openxmlformats.org/drawingml/2006/main">
  <a:clrScheme name="Pixel 10">
    <a:dk1>
      <a:srgbClr val="000000"/>
    </a:dk1>
    <a:lt1>
      <a:srgbClr val="FFFFFF"/>
    </a:lt1>
    <a:dk2>
      <a:srgbClr val="000000"/>
    </a:dk2>
    <a:lt2>
      <a:srgbClr val="FF9900"/>
    </a:lt2>
    <a:accent1>
      <a:srgbClr val="FFCC99"/>
    </a:accent1>
    <a:accent2>
      <a:srgbClr val="FBA313"/>
    </a:accent2>
    <a:accent3>
      <a:srgbClr val="FFFFFF"/>
    </a:accent3>
    <a:accent4>
      <a:srgbClr val="000000"/>
    </a:accent4>
    <a:accent5>
      <a:srgbClr val="FFE2CA"/>
    </a:accent5>
    <a:accent6>
      <a:srgbClr val="E39310"/>
    </a:accent6>
    <a:hlink>
      <a:srgbClr val="CC3300"/>
    </a:hlink>
    <a:folHlink>
      <a:srgbClr val="FCC66E"/>
    </a:folHlink>
  </a:clrScheme>
</a:themeOverride>
</file>

<file path=ppt/theme/themeOverride16.xml><?xml version="1.0" encoding="utf-8"?>
<a:themeOverride xmlns:a="http://schemas.openxmlformats.org/drawingml/2006/main">
  <a:clrScheme name="Pixel 10">
    <a:dk1>
      <a:srgbClr val="000000"/>
    </a:dk1>
    <a:lt1>
      <a:srgbClr val="FFFFFF"/>
    </a:lt1>
    <a:dk2>
      <a:srgbClr val="000000"/>
    </a:dk2>
    <a:lt2>
      <a:srgbClr val="FF9900"/>
    </a:lt2>
    <a:accent1>
      <a:srgbClr val="FFCC99"/>
    </a:accent1>
    <a:accent2>
      <a:srgbClr val="FBA313"/>
    </a:accent2>
    <a:accent3>
      <a:srgbClr val="FFFFFF"/>
    </a:accent3>
    <a:accent4>
      <a:srgbClr val="000000"/>
    </a:accent4>
    <a:accent5>
      <a:srgbClr val="FFE2CA"/>
    </a:accent5>
    <a:accent6>
      <a:srgbClr val="E39310"/>
    </a:accent6>
    <a:hlink>
      <a:srgbClr val="CC3300"/>
    </a:hlink>
    <a:folHlink>
      <a:srgbClr val="FCC66E"/>
    </a:folHlink>
  </a:clrScheme>
</a:themeOverride>
</file>

<file path=ppt/theme/themeOverride17.xml><?xml version="1.0" encoding="utf-8"?>
<a:themeOverride xmlns:a="http://schemas.openxmlformats.org/drawingml/2006/main">
  <a:clrScheme name="Pixel 10">
    <a:dk1>
      <a:srgbClr val="000000"/>
    </a:dk1>
    <a:lt1>
      <a:srgbClr val="FFFFFF"/>
    </a:lt1>
    <a:dk2>
      <a:srgbClr val="000000"/>
    </a:dk2>
    <a:lt2>
      <a:srgbClr val="FF9900"/>
    </a:lt2>
    <a:accent1>
      <a:srgbClr val="FFCC99"/>
    </a:accent1>
    <a:accent2>
      <a:srgbClr val="FBA313"/>
    </a:accent2>
    <a:accent3>
      <a:srgbClr val="FFFFFF"/>
    </a:accent3>
    <a:accent4>
      <a:srgbClr val="000000"/>
    </a:accent4>
    <a:accent5>
      <a:srgbClr val="FFE2CA"/>
    </a:accent5>
    <a:accent6>
      <a:srgbClr val="E39310"/>
    </a:accent6>
    <a:hlink>
      <a:srgbClr val="CC3300"/>
    </a:hlink>
    <a:folHlink>
      <a:srgbClr val="FCC66E"/>
    </a:folHlink>
  </a:clrScheme>
</a:themeOverride>
</file>

<file path=ppt/theme/themeOverride18.xml><?xml version="1.0" encoding="utf-8"?>
<a:themeOverride xmlns:a="http://schemas.openxmlformats.org/drawingml/2006/main">
  <a:clrScheme name="Pixel 10">
    <a:dk1>
      <a:srgbClr val="000000"/>
    </a:dk1>
    <a:lt1>
      <a:srgbClr val="FFFFFF"/>
    </a:lt1>
    <a:dk2>
      <a:srgbClr val="000000"/>
    </a:dk2>
    <a:lt2>
      <a:srgbClr val="FF9900"/>
    </a:lt2>
    <a:accent1>
      <a:srgbClr val="FFCC99"/>
    </a:accent1>
    <a:accent2>
      <a:srgbClr val="FBA313"/>
    </a:accent2>
    <a:accent3>
      <a:srgbClr val="FFFFFF"/>
    </a:accent3>
    <a:accent4>
      <a:srgbClr val="000000"/>
    </a:accent4>
    <a:accent5>
      <a:srgbClr val="FFE2CA"/>
    </a:accent5>
    <a:accent6>
      <a:srgbClr val="E39310"/>
    </a:accent6>
    <a:hlink>
      <a:srgbClr val="CC3300"/>
    </a:hlink>
    <a:folHlink>
      <a:srgbClr val="FCC66E"/>
    </a:folHlink>
  </a:clrScheme>
</a:themeOverride>
</file>

<file path=ppt/theme/themeOverride19.xml><?xml version="1.0" encoding="utf-8"?>
<a:themeOverride xmlns:a="http://schemas.openxmlformats.org/drawingml/2006/main">
  <a:clrScheme name="Pixel 10">
    <a:dk1>
      <a:srgbClr val="000000"/>
    </a:dk1>
    <a:lt1>
      <a:srgbClr val="FFFFFF"/>
    </a:lt1>
    <a:dk2>
      <a:srgbClr val="000000"/>
    </a:dk2>
    <a:lt2>
      <a:srgbClr val="FF9900"/>
    </a:lt2>
    <a:accent1>
      <a:srgbClr val="FFCC99"/>
    </a:accent1>
    <a:accent2>
      <a:srgbClr val="FBA313"/>
    </a:accent2>
    <a:accent3>
      <a:srgbClr val="FFFFFF"/>
    </a:accent3>
    <a:accent4>
      <a:srgbClr val="000000"/>
    </a:accent4>
    <a:accent5>
      <a:srgbClr val="FFE2CA"/>
    </a:accent5>
    <a:accent6>
      <a:srgbClr val="E39310"/>
    </a:accent6>
    <a:hlink>
      <a:srgbClr val="CC3300"/>
    </a:hlink>
    <a:folHlink>
      <a:srgbClr val="FCC66E"/>
    </a:folHlink>
  </a:clrScheme>
</a:themeOverride>
</file>

<file path=ppt/theme/themeOverride2.xml><?xml version="1.0" encoding="utf-8"?>
<a:themeOverride xmlns:a="http://schemas.openxmlformats.org/drawingml/2006/main">
  <a:clrScheme name="Pixel 10">
    <a:dk1>
      <a:srgbClr val="000000"/>
    </a:dk1>
    <a:lt1>
      <a:srgbClr val="FFFFFF"/>
    </a:lt1>
    <a:dk2>
      <a:srgbClr val="000000"/>
    </a:dk2>
    <a:lt2>
      <a:srgbClr val="FF9900"/>
    </a:lt2>
    <a:accent1>
      <a:srgbClr val="FFCC99"/>
    </a:accent1>
    <a:accent2>
      <a:srgbClr val="FBA313"/>
    </a:accent2>
    <a:accent3>
      <a:srgbClr val="FFFFFF"/>
    </a:accent3>
    <a:accent4>
      <a:srgbClr val="000000"/>
    </a:accent4>
    <a:accent5>
      <a:srgbClr val="FFE2CA"/>
    </a:accent5>
    <a:accent6>
      <a:srgbClr val="E39310"/>
    </a:accent6>
    <a:hlink>
      <a:srgbClr val="CC3300"/>
    </a:hlink>
    <a:folHlink>
      <a:srgbClr val="FCC66E"/>
    </a:folHlink>
  </a:clrScheme>
</a:themeOverride>
</file>

<file path=ppt/theme/themeOverride20.xml><?xml version="1.0" encoding="utf-8"?>
<a:themeOverride xmlns:a="http://schemas.openxmlformats.org/drawingml/2006/main">
  <a:clrScheme name="Pixel 10">
    <a:dk1>
      <a:srgbClr val="000000"/>
    </a:dk1>
    <a:lt1>
      <a:srgbClr val="FFFFFF"/>
    </a:lt1>
    <a:dk2>
      <a:srgbClr val="000000"/>
    </a:dk2>
    <a:lt2>
      <a:srgbClr val="FF9900"/>
    </a:lt2>
    <a:accent1>
      <a:srgbClr val="FFCC99"/>
    </a:accent1>
    <a:accent2>
      <a:srgbClr val="FBA313"/>
    </a:accent2>
    <a:accent3>
      <a:srgbClr val="FFFFFF"/>
    </a:accent3>
    <a:accent4>
      <a:srgbClr val="000000"/>
    </a:accent4>
    <a:accent5>
      <a:srgbClr val="FFE2CA"/>
    </a:accent5>
    <a:accent6>
      <a:srgbClr val="E39310"/>
    </a:accent6>
    <a:hlink>
      <a:srgbClr val="CC3300"/>
    </a:hlink>
    <a:folHlink>
      <a:srgbClr val="FCC66E"/>
    </a:folHlink>
  </a:clrScheme>
</a:themeOverride>
</file>

<file path=ppt/theme/themeOverride21.xml><?xml version="1.0" encoding="utf-8"?>
<a:themeOverride xmlns:a="http://schemas.openxmlformats.org/drawingml/2006/main">
  <a:clrScheme name="Pixel 10">
    <a:dk1>
      <a:srgbClr val="000000"/>
    </a:dk1>
    <a:lt1>
      <a:srgbClr val="FFFFFF"/>
    </a:lt1>
    <a:dk2>
      <a:srgbClr val="000000"/>
    </a:dk2>
    <a:lt2>
      <a:srgbClr val="FF9900"/>
    </a:lt2>
    <a:accent1>
      <a:srgbClr val="FFCC99"/>
    </a:accent1>
    <a:accent2>
      <a:srgbClr val="FBA313"/>
    </a:accent2>
    <a:accent3>
      <a:srgbClr val="FFFFFF"/>
    </a:accent3>
    <a:accent4>
      <a:srgbClr val="000000"/>
    </a:accent4>
    <a:accent5>
      <a:srgbClr val="FFE2CA"/>
    </a:accent5>
    <a:accent6>
      <a:srgbClr val="E39310"/>
    </a:accent6>
    <a:hlink>
      <a:srgbClr val="CC3300"/>
    </a:hlink>
    <a:folHlink>
      <a:srgbClr val="FCC66E"/>
    </a:folHlink>
  </a:clrScheme>
</a:themeOverride>
</file>

<file path=ppt/theme/themeOverride22.xml><?xml version="1.0" encoding="utf-8"?>
<a:themeOverride xmlns:a="http://schemas.openxmlformats.org/drawingml/2006/main">
  <a:clrScheme name="Pixel 10">
    <a:dk1>
      <a:srgbClr val="000000"/>
    </a:dk1>
    <a:lt1>
      <a:srgbClr val="FFFFFF"/>
    </a:lt1>
    <a:dk2>
      <a:srgbClr val="000000"/>
    </a:dk2>
    <a:lt2>
      <a:srgbClr val="FF9900"/>
    </a:lt2>
    <a:accent1>
      <a:srgbClr val="FFCC99"/>
    </a:accent1>
    <a:accent2>
      <a:srgbClr val="FBA313"/>
    </a:accent2>
    <a:accent3>
      <a:srgbClr val="FFFFFF"/>
    </a:accent3>
    <a:accent4>
      <a:srgbClr val="000000"/>
    </a:accent4>
    <a:accent5>
      <a:srgbClr val="FFE2CA"/>
    </a:accent5>
    <a:accent6>
      <a:srgbClr val="E39310"/>
    </a:accent6>
    <a:hlink>
      <a:srgbClr val="CC3300"/>
    </a:hlink>
    <a:folHlink>
      <a:srgbClr val="FCC66E"/>
    </a:folHlink>
  </a:clrScheme>
</a:themeOverride>
</file>

<file path=ppt/theme/themeOverride23.xml><?xml version="1.0" encoding="utf-8"?>
<a:themeOverride xmlns:a="http://schemas.openxmlformats.org/drawingml/2006/main">
  <a:clrScheme name="Pixel 10">
    <a:dk1>
      <a:srgbClr val="000000"/>
    </a:dk1>
    <a:lt1>
      <a:srgbClr val="FFFFFF"/>
    </a:lt1>
    <a:dk2>
      <a:srgbClr val="000000"/>
    </a:dk2>
    <a:lt2>
      <a:srgbClr val="FF9900"/>
    </a:lt2>
    <a:accent1>
      <a:srgbClr val="FFCC99"/>
    </a:accent1>
    <a:accent2>
      <a:srgbClr val="FBA313"/>
    </a:accent2>
    <a:accent3>
      <a:srgbClr val="FFFFFF"/>
    </a:accent3>
    <a:accent4>
      <a:srgbClr val="000000"/>
    </a:accent4>
    <a:accent5>
      <a:srgbClr val="FFE2CA"/>
    </a:accent5>
    <a:accent6>
      <a:srgbClr val="E39310"/>
    </a:accent6>
    <a:hlink>
      <a:srgbClr val="CC3300"/>
    </a:hlink>
    <a:folHlink>
      <a:srgbClr val="FCC66E"/>
    </a:folHlink>
  </a:clrScheme>
</a:themeOverride>
</file>

<file path=ppt/theme/themeOverride24.xml><?xml version="1.0" encoding="utf-8"?>
<a:themeOverride xmlns:a="http://schemas.openxmlformats.org/drawingml/2006/main">
  <a:clrScheme name="Pixel 10">
    <a:dk1>
      <a:srgbClr val="000000"/>
    </a:dk1>
    <a:lt1>
      <a:srgbClr val="FFFFFF"/>
    </a:lt1>
    <a:dk2>
      <a:srgbClr val="000000"/>
    </a:dk2>
    <a:lt2>
      <a:srgbClr val="FF9900"/>
    </a:lt2>
    <a:accent1>
      <a:srgbClr val="FFCC99"/>
    </a:accent1>
    <a:accent2>
      <a:srgbClr val="FBA313"/>
    </a:accent2>
    <a:accent3>
      <a:srgbClr val="FFFFFF"/>
    </a:accent3>
    <a:accent4>
      <a:srgbClr val="000000"/>
    </a:accent4>
    <a:accent5>
      <a:srgbClr val="FFE2CA"/>
    </a:accent5>
    <a:accent6>
      <a:srgbClr val="E39310"/>
    </a:accent6>
    <a:hlink>
      <a:srgbClr val="CC3300"/>
    </a:hlink>
    <a:folHlink>
      <a:srgbClr val="FCC66E"/>
    </a:folHlink>
  </a:clrScheme>
</a:themeOverride>
</file>

<file path=ppt/theme/themeOverride25.xml><?xml version="1.0" encoding="utf-8"?>
<a:themeOverride xmlns:a="http://schemas.openxmlformats.org/drawingml/2006/main">
  <a:clrScheme name="Pixel 11">
    <a:dk1>
      <a:srgbClr val="000000"/>
    </a:dk1>
    <a:lt1>
      <a:srgbClr val="FFFFFF"/>
    </a:lt1>
    <a:dk2>
      <a:srgbClr val="000000"/>
    </a:dk2>
    <a:lt2>
      <a:srgbClr val="779F92"/>
    </a:lt2>
    <a:accent1>
      <a:srgbClr val="33CCCC"/>
    </a:accent1>
    <a:accent2>
      <a:srgbClr val="9DC2D7"/>
    </a:accent2>
    <a:accent3>
      <a:srgbClr val="FFFFFF"/>
    </a:accent3>
    <a:accent4>
      <a:srgbClr val="000000"/>
    </a:accent4>
    <a:accent5>
      <a:srgbClr val="ADE2E2"/>
    </a:accent5>
    <a:accent6>
      <a:srgbClr val="8EB0C3"/>
    </a:accent6>
    <a:hlink>
      <a:srgbClr val="006666"/>
    </a:hlink>
    <a:folHlink>
      <a:srgbClr val="CCCCFF"/>
    </a:folHlink>
  </a:clrScheme>
</a:themeOverride>
</file>

<file path=ppt/theme/themeOverride26.xml><?xml version="1.0" encoding="utf-8"?>
<a:themeOverride xmlns:a="http://schemas.openxmlformats.org/drawingml/2006/main">
  <a:clrScheme name="Pixel 11">
    <a:dk1>
      <a:srgbClr val="000000"/>
    </a:dk1>
    <a:lt1>
      <a:srgbClr val="FFFFFF"/>
    </a:lt1>
    <a:dk2>
      <a:srgbClr val="000000"/>
    </a:dk2>
    <a:lt2>
      <a:srgbClr val="779F92"/>
    </a:lt2>
    <a:accent1>
      <a:srgbClr val="33CCCC"/>
    </a:accent1>
    <a:accent2>
      <a:srgbClr val="9DC2D7"/>
    </a:accent2>
    <a:accent3>
      <a:srgbClr val="FFFFFF"/>
    </a:accent3>
    <a:accent4>
      <a:srgbClr val="000000"/>
    </a:accent4>
    <a:accent5>
      <a:srgbClr val="ADE2E2"/>
    </a:accent5>
    <a:accent6>
      <a:srgbClr val="8EB0C3"/>
    </a:accent6>
    <a:hlink>
      <a:srgbClr val="006666"/>
    </a:hlink>
    <a:folHlink>
      <a:srgbClr val="CCCCFF"/>
    </a:folHlink>
  </a:clrScheme>
</a:themeOverride>
</file>

<file path=ppt/theme/themeOverride27.xml><?xml version="1.0" encoding="utf-8"?>
<a:themeOverride xmlns:a="http://schemas.openxmlformats.org/drawingml/2006/main">
  <a:clrScheme name="Pixel 11">
    <a:dk1>
      <a:srgbClr val="000000"/>
    </a:dk1>
    <a:lt1>
      <a:srgbClr val="FFFFFF"/>
    </a:lt1>
    <a:dk2>
      <a:srgbClr val="000000"/>
    </a:dk2>
    <a:lt2>
      <a:srgbClr val="779F92"/>
    </a:lt2>
    <a:accent1>
      <a:srgbClr val="33CCCC"/>
    </a:accent1>
    <a:accent2>
      <a:srgbClr val="9DC2D7"/>
    </a:accent2>
    <a:accent3>
      <a:srgbClr val="FFFFFF"/>
    </a:accent3>
    <a:accent4>
      <a:srgbClr val="000000"/>
    </a:accent4>
    <a:accent5>
      <a:srgbClr val="ADE2E2"/>
    </a:accent5>
    <a:accent6>
      <a:srgbClr val="8EB0C3"/>
    </a:accent6>
    <a:hlink>
      <a:srgbClr val="006666"/>
    </a:hlink>
    <a:folHlink>
      <a:srgbClr val="CCCCFF"/>
    </a:folHlink>
  </a:clrScheme>
</a:themeOverride>
</file>

<file path=ppt/theme/themeOverride28.xml><?xml version="1.0" encoding="utf-8"?>
<a:themeOverride xmlns:a="http://schemas.openxmlformats.org/drawingml/2006/main">
  <a:clrScheme name="Pixel 11">
    <a:dk1>
      <a:srgbClr val="000000"/>
    </a:dk1>
    <a:lt1>
      <a:srgbClr val="FFFFFF"/>
    </a:lt1>
    <a:dk2>
      <a:srgbClr val="000000"/>
    </a:dk2>
    <a:lt2>
      <a:srgbClr val="779F92"/>
    </a:lt2>
    <a:accent1>
      <a:srgbClr val="33CCCC"/>
    </a:accent1>
    <a:accent2>
      <a:srgbClr val="9DC2D7"/>
    </a:accent2>
    <a:accent3>
      <a:srgbClr val="FFFFFF"/>
    </a:accent3>
    <a:accent4>
      <a:srgbClr val="000000"/>
    </a:accent4>
    <a:accent5>
      <a:srgbClr val="ADE2E2"/>
    </a:accent5>
    <a:accent6>
      <a:srgbClr val="8EB0C3"/>
    </a:accent6>
    <a:hlink>
      <a:srgbClr val="006666"/>
    </a:hlink>
    <a:folHlink>
      <a:srgbClr val="CCCCFF"/>
    </a:folHlink>
  </a:clrScheme>
</a:themeOverride>
</file>

<file path=ppt/theme/themeOverride29.xml><?xml version="1.0" encoding="utf-8"?>
<a:themeOverride xmlns:a="http://schemas.openxmlformats.org/drawingml/2006/main">
  <a:clrScheme name="Pixel 11">
    <a:dk1>
      <a:srgbClr val="000000"/>
    </a:dk1>
    <a:lt1>
      <a:srgbClr val="FFFFFF"/>
    </a:lt1>
    <a:dk2>
      <a:srgbClr val="000000"/>
    </a:dk2>
    <a:lt2>
      <a:srgbClr val="779F92"/>
    </a:lt2>
    <a:accent1>
      <a:srgbClr val="33CCCC"/>
    </a:accent1>
    <a:accent2>
      <a:srgbClr val="9DC2D7"/>
    </a:accent2>
    <a:accent3>
      <a:srgbClr val="FFFFFF"/>
    </a:accent3>
    <a:accent4>
      <a:srgbClr val="000000"/>
    </a:accent4>
    <a:accent5>
      <a:srgbClr val="ADE2E2"/>
    </a:accent5>
    <a:accent6>
      <a:srgbClr val="8EB0C3"/>
    </a:accent6>
    <a:hlink>
      <a:srgbClr val="006666"/>
    </a:hlink>
    <a:folHlink>
      <a:srgbClr val="CCCCFF"/>
    </a:folHlink>
  </a:clrScheme>
</a:themeOverride>
</file>

<file path=ppt/theme/themeOverride3.xml><?xml version="1.0" encoding="utf-8"?>
<a:themeOverride xmlns:a="http://schemas.openxmlformats.org/drawingml/2006/main">
  <a:clrScheme name="Pixel 10">
    <a:dk1>
      <a:srgbClr val="000000"/>
    </a:dk1>
    <a:lt1>
      <a:srgbClr val="FFFFFF"/>
    </a:lt1>
    <a:dk2>
      <a:srgbClr val="000000"/>
    </a:dk2>
    <a:lt2>
      <a:srgbClr val="FF9900"/>
    </a:lt2>
    <a:accent1>
      <a:srgbClr val="FFCC99"/>
    </a:accent1>
    <a:accent2>
      <a:srgbClr val="FBA313"/>
    </a:accent2>
    <a:accent3>
      <a:srgbClr val="FFFFFF"/>
    </a:accent3>
    <a:accent4>
      <a:srgbClr val="000000"/>
    </a:accent4>
    <a:accent5>
      <a:srgbClr val="FFE2CA"/>
    </a:accent5>
    <a:accent6>
      <a:srgbClr val="E39310"/>
    </a:accent6>
    <a:hlink>
      <a:srgbClr val="CC3300"/>
    </a:hlink>
    <a:folHlink>
      <a:srgbClr val="FCC66E"/>
    </a:folHlink>
  </a:clrScheme>
</a:themeOverride>
</file>

<file path=ppt/theme/themeOverride30.xml><?xml version="1.0" encoding="utf-8"?>
<a:themeOverride xmlns:a="http://schemas.openxmlformats.org/drawingml/2006/main">
  <a:clrScheme name="Pixel 11">
    <a:dk1>
      <a:srgbClr val="000000"/>
    </a:dk1>
    <a:lt1>
      <a:srgbClr val="FFFFFF"/>
    </a:lt1>
    <a:dk2>
      <a:srgbClr val="000000"/>
    </a:dk2>
    <a:lt2>
      <a:srgbClr val="779F92"/>
    </a:lt2>
    <a:accent1>
      <a:srgbClr val="33CCCC"/>
    </a:accent1>
    <a:accent2>
      <a:srgbClr val="9DC2D7"/>
    </a:accent2>
    <a:accent3>
      <a:srgbClr val="FFFFFF"/>
    </a:accent3>
    <a:accent4>
      <a:srgbClr val="000000"/>
    </a:accent4>
    <a:accent5>
      <a:srgbClr val="ADE2E2"/>
    </a:accent5>
    <a:accent6>
      <a:srgbClr val="8EB0C3"/>
    </a:accent6>
    <a:hlink>
      <a:srgbClr val="006666"/>
    </a:hlink>
    <a:folHlink>
      <a:srgbClr val="CCCCFF"/>
    </a:folHlink>
  </a:clrScheme>
</a:themeOverride>
</file>

<file path=ppt/theme/themeOverride31.xml><?xml version="1.0" encoding="utf-8"?>
<a:themeOverride xmlns:a="http://schemas.openxmlformats.org/drawingml/2006/main">
  <a:clrScheme name="Pixel 11">
    <a:dk1>
      <a:srgbClr val="000000"/>
    </a:dk1>
    <a:lt1>
      <a:srgbClr val="FFFFFF"/>
    </a:lt1>
    <a:dk2>
      <a:srgbClr val="000000"/>
    </a:dk2>
    <a:lt2>
      <a:srgbClr val="779F92"/>
    </a:lt2>
    <a:accent1>
      <a:srgbClr val="33CCCC"/>
    </a:accent1>
    <a:accent2>
      <a:srgbClr val="9DC2D7"/>
    </a:accent2>
    <a:accent3>
      <a:srgbClr val="FFFFFF"/>
    </a:accent3>
    <a:accent4>
      <a:srgbClr val="000000"/>
    </a:accent4>
    <a:accent5>
      <a:srgbClr val="ADE2E2"/>
    </a:accent5>
    <a:accent6>
      <a:srgbClr val="8EB0C3"/>
    </a:accent6>
    <a:hlink>
      <a:srgbClr val="006666"/>
    </a:hlink>
    <a:folHlink>
      <a:srgbClr val="CCCCFF"/>
    </a:folHlink>
  </a:clrScheme>
</a:themeOverride>
</file>

<file path=ppt/theme/themeOverride32.xml><?xml version="1.0" encoding="utf-8"?>
<a:themeOverride xmlns:a="http://schemas.openxmlformats.org/drawingml/2006/main">
  <a:clrScheme name="Pixel 11">
    <a:dk1>
      <a:srgbClr val="000000"/>
    </a:dk1>
    <a:lt1>
      <a:srgbClr val="FFFFFF"/>
    </a:lt1>
    <a:dk2>
      <a:srgbClr val="000000"/>
    </a:dk2>
    <a:lt2>
      <a:srgbClr val="779F92"/>
    </a:lt2>
    <a:accent1>
      <a:srgbClr val="33CCCC"/>
    </a:accent1>
    <a:accent2>
      <a:srgbClr val="9DC2D7"/>
    </a:accent2>
    <a:accent3>
      <a:srgbClr val="FFFFFF"/>
    </a:accent3>
    <a:accent4>
      <a:srgbClr val="000000"/>
    </a:accent4>
    <a:accent5>
      <a:srgbClr val="ADE2E2"/>
    </a:accent5>
    <a:accent6>
      <a:srgbClr val="8EB0C3"/>
    </a:accent6>
    <a:hlink>
      <a:srgbClr val="006666"/>
    </a:hlink>
    <a:folHlink>
      <a:srgbClr val="CCCCFF"/>
    </a:folHlink>
  </a:clrScheme>
</a:themeOverride>
</file>

<file path=ppt/theme/themeOverride33.xml><?xml version="1.0" encoding="utf-8"?>
<a:themeOverride xmlns:a="http://schemas.openxmlformats.org/drawingml/2006/main">
  <a:clrScheme name="Pixel 11">
    <a:dk1>
      <a:srgbClr val="000000"/>
    </a:dk1>
    <a:lt1>
      <a:srgbClr val="FFFFFF"/>
    </a:lt1>
    <a:dk2>
      <a:srgbClr val="000000"/>
    </a:dk2>
    <a:lt2>
      <a:srgbClr val="779F92"/>
    </a:lt2>
    <a:accent1>
      <a:srgbClr val="33CCCC"/>
    </a:accent1>
    <a:accent2>
      <a:srgbClr val="9DC2D7"/>
    </a:accent2>
    <a:accent3>
      <a:srgbClr val="FFFFFF"/>
    </a:accent3>
    <a:accent4>
      <a:srgbClr val="000000"/>
    </a:accent4>
    <a:accent5>
      <a:srgbClr val="ADE2E2"/>
    </a:accent5>
    <a:accent6>
      <a:srgbClr val="8EB0C3"/>
    </a:accent6>
    <a:hlink>
      <a:srgbClr val="006666"/>
    </a:hlink>
    <a:folHlink>
      <a:srgbClr val="CCCCFF"/>
    </a:folHlink>
  </a:clrScheme>
</a:themeOverride>
</file>

<file path=ppt/theme/themeOverride34.xml><?xml version="1.0" encoding="utf-8"?>
<a:themeOverride xmlns:a="http://schemas.openxmlformats.org/drawingml/2006/main">
  <a:clrScheme name="Pixel 11">
    <a:dk1>
      <a:srgbClr val="000000"/>
    </a:dk1>
    <a:lt1>
      <a:srgbClr val="FFFFFF"/>
    </a:lt1>
    <a:dk2>
      <a:srgbClr val="000000"/>
    </a:dk2>
    <a:lt2>
      <a:srgbClr val="779F92"/>
    </a:lt2>
    <a:accent1>
      <a:srgbClr val="33CCCC"/>
    </a:accent1>
    <a:accent2>
      <a:srgbClr val="9DC2D7"/>
    </a:accent2>
    <a:accent3>
      <a:srgbClr val="FFFFFF"/>
    </a:accent3>
    <a:accent4>
      <a:srgbClr val="000000"/>
    </a:accent4>
    <a:accent5>
      <a:srgbClr val="ADE2E2"/>
    </a:accent5>
    <a:accent6>
      <a:srgbClr val="8EB0C3"/>
    </a:accent6>
    <a:hlink>
      <a:srgbClr val="006666"/>
    </a:hlink>
    <a:folHlink>
      <a:srgbClr val="CCCCFF"/>
    </a:folHlink>
  </a:clrScheme>
</a:themeOverride>
</file>

<file path=ppt/theme/themeOverride35.xml><?xml version="1.0" encoding="utf-8"?>
<a:themeOverride xmlns:a="http://schemas.openxmlformats.org/drawingml/2006/main">
  <a:clrScheme name="Pixel 11">
    <a:dk1>
      <a:srgbClr val="000000"/>
    </a:dk1>
    <a:lt1>
      <a:srgbClr val="FFFFFF"/>
    </a:lt1>
    <a:dk2>
      <a:srgbClr val="000000"/>
    </a:dk2>
    <a:lt2>
      <a:srgbClr val="779F92"/>
    </a:lt2>
    <a:accent1>
      <a:srgbClr val="33CCCC"/>
    </a:accent1>
    <a:accent2>
      <a:srgbClr val="9DC2D7"/>
    </a:accent2>
    <a:accent3>
      <a:srgbClr val="FFFFFF"/>
    </a:accent3>
    <a:accent4>
      <a:srgbClr val="000000"/>
    </a:accent4>
    <a:accent5>
      <a:srgbClr val="ADE2E2"/>
    </a:accent5>
    <a:accent6>
      <a:srgbClr val="8EB0C3"/>
    </a:accent6>
    <a:hlink>
      <a:srgbClr val="006666"/>
    </a:hlink>
    <a:folHlink>
      <a:srgbClr val="CCCCFF"/>
    </a:folHlink>
  </a:clrScheme>
</a:themeOverride>
</file>

<file path=ppt/theme/themeOverride36.xml><?xml version="1.0" encoding="utf-8"?>
<a:themeOverride xmlns:a="http://schemas.openxmlformats.org/drawingml/2006/main">
  <a:clrScheme name="Pixel 11">
    <a:dk1>
      <a:srgbClr val="000000"/>
    </a:dk1>
    <a:lt1>
      <a:srgbClr val="FFFFFF"/>
    </a:lt1>
    <a:dk2>
      <a:srgbClr val="000000"/>
    </a:dk2>
    <a:lt2>
      <a:srgbClr val="779F92"/>
    </a:lt2>
    <a:accent1>
      <a:srgbClr val="33CCCC"/>
    </a:accent1>
    <a:accent2>
      <a:srgbClr val="9DC2D7"/>
    </a:accent2>
    <a:accent3>
      <a:srgbClr val="FFFFFF"/>
    </a:accent3>
    <a:accent4>
      <a:srgbClr val="000000"/>
    </a:accent4>
    <a:accent5>
      <a:srgbClr val="ADE2E2"/>
    </a:accent5>
    <a:accent6>
      <a:srgbClr val="8EB0C3"/>
    </a:accent6>
    <a:hlink>
      <a:srgbClr val="006666"/>
    </a:hlink>
    <a:folHlink>
      <a:srgbClr val="CCCCFF"/>
    </a:folHlink>
  </a:clrScheme>
</a:themeOverride>
</file>

<file path=ppt/theme/themeOverride37.xml><?xml version="1.0" encoding="utf-8"?>
<a:themeOverride xmlns:a="http://schemas.openxmlformats.org/drawingml/2006/main">
  <a:clrScheme name="Pixel 11">
    <a:dk1>
      <a:srgbClr val="000000"/>
    </a:dk1>
    <a:lt1>
      <a:srgbClr val="FFFFFF"/>
    </a:lt1>
    <a:dk2>
      <a:srgbClr val="000000"/>
    </a:dk2>
    <a:lt2>
      <a:srgbClr val="779F92"/>
    </a:lt2>
    <a:accent1>
      <a:srgbClr val="33CCCC"/>
    </a:accent1>
    <a:accent2>
      <a:srgbClr val="9DC2D7"/>
    </a:accent2>
    <a:accent3>
      <a:srgbClr val="FFFFFF"/>
    </a:accent3>
    <a:accent4>
      <a:srgbClr val="000000"/>
    </a:accent4>
    <a:accent5>
      <a:srgbClr val="ADE2E2"/>
    </a:accent5>
    <a:accent6>
      <a:srgbClr val="8EB0C3"/>
    </a:accent6>
    <a:hlink>
      <a:srgbClr val="006666"/>
    </a:hlink>
    <a:folHlink>
      <a:srgbClr val="CCCCFF"/>
    </a:folHlink>
  </a:clrScheme>
</a:themeOverride>
</file>

<file path=ppt/theme/themeOverride38.xml><?xml version="1.0" encoding="utf-8"?>
<a:themeOverride xmlns:a="http://schemas.openxmlformats.org/drawingml/2006/main">
  <a:clrScheme name="Pixel 11">
    <a:dk1>
      <a:srgbClr val="000000"/>
    </a:dk1>
    <a:lt1>
      <a:srgbClr val="FFFFFF"/>
    </a:lt1>
    <a:dk2>
      <a:srgbClr val="000000"/>
    </a:dk2>
    <a:lt2>
      <a:srgbClr val="779F92"/>
    </a:lt2>
    <a:accent1>
      <a:srgbClr val="33CCCC"/>
    </a:accent1>
    <a:accent2>
      <a:srgbClr val="9DC2D7"/>
    </a:accent2>
    <a:accent3>
      <a:srgbClr val="FFFFFF"/>
    </a:accent3>
    <a:accent4>
      <a:srgbClr val="000000"/>
    </a:accent4>
    <a:accent5>
      <a:srgbClr val="ADE2E2"/>
    </a:accent5>
    <a:accent6>
      <a:srgbClr val="8EB0C3"/>
    </a:accent6>
    <a:hlink>
      <a:srgbClr val="006666"/>
    </a:hlink>
    <a:folHlink>
      <a:srgbClr val="CCCCFF"/>
    </a:folHlink>
  </a:clrScheme>
</a:themeOverride>
</file>

<file path=ppt/theme/themeOverride39.xml><?xml version="1.0" encoding="utf-8"?>
<a:themeOverride xmlns:a="http://schemas.openxmlformats.org/drawingml/2006/main">
  <a:clrScheme name="Pixel 11">
    <a:dk1>
      <a:srgbClr val="000000"/>
    </a:dk1>
    <a:lt1>
      <a:srgbClr val="FFFFFF"/>
    </a:lt1>
    <a:dk2>
      <a:srgbClr val="000000"/>
    </a:dk2>
    <a:lt2>
      <a:srgbClr val="779F92"/>
    </a:lt2>
    <a:accent1>
      <a:srgbClr val="33CCCC"/>
    </a:accent1>
    <a:accent2>
      <a:srgbClr val="9DC2D7"/>
    </a:accent2>
    <a:accent3>
      <a:srgbClr val="FFFFFF"/>
    </a:accent3>
    <a:accent4>
      <a:srgbClr val="000000"/>
    </a:accent4>
    <a:accent5>
      <a:srgbClr val="ADE2E2"/>
    </a:accent5>
    <a:accent6>
      <a:srgbClr val="8EB0C3"/>
    </a:accent6>
    <a:hlink>
      <a:srgbClr val="006666"/>
    </a:hlink>
    <a:folHlink>
      <a:srgbClr val="CCCCFF"/>
    </a:folHlink>
  </a:clrScheme>
</a:themeOverride>
</file>

<file path=ppt/theme/themeOverride4.xml><?xml version="1.0" encoding="utf-8"?>
<a:themeOverride xmlns:a="http://schemas.openxmlformats.org/drawingml/2006/main">
  <a:clrScheme name="Pixel 10">
    <a:dk1>
      <a:srgbClr val="000000"/>
    </a:dk1>
    <a:lt1>
      <a:srgbClr val="FFFFFF"/>
    </a:lt1>
    <a:dk2>
      <a:srgbClr val="000000"/>
    </a:dk2>
    <a:lt2>
      <a:srgbClr val="FF9900"/>
    </a:lt2>
    <a:accent1>
      <a:srgbClr val="FFCC99"/>
    </a:accent1>
    <a:accent2>
      <a:srgbClr val="FBA313"/>
    </a:accent2>
    <a:accent3>
      <a:srgbClr val="FFFFFF"/>
    </a:accent3>
    <a:accent4>
      <a:srgbClr val="000000"/>
    </a:accent4>
    <a:accent5>
      <a:srgbClr val="FFE2CA"/>
    </a:accent5>
    <a:accent6>
      <a:srgbClr val="E39310"/>
    </a:accent6>
    <a:hlink>
      <a:srgbClr val="CC3300"/>
    </a:hlink>
    <a:folHlink>
      <a:srgbClr val="FCC66E"/>
    </a:folHlink>
  </a:clrScheme>
</a:themeOverride>
</file>

<file path=ppt/theme/themeOverride40.xml><?xml version="1.0" encoding="utf-8"?>
<a:themeOverride xmlns:a="http://schemas.openxmlformats.org/drawingml/2006/main">
  <a:clrScheme name="Pixel 11">
    <a:dk1>
      <a:srgbClr val="000000"/>
    </a:dk1>
    <a:lt1>
      <a:srgbClr val="FFFFFF"/>
    </a:lt1>
    <a:dk2>
      <a:srgbClr val="000000"/>
    </a:dk2>
    <a:lt2>
      <a:srgbClr val="779F92"/>
    </a:lt2>
    <a:accent1>
      <a:srgbClr val="33CCCC"/>
    </a:accent1>
    <a:accent2>
      <a:srgbClr val="9DC2D7"/>
    </a:accent2>
    <a:accent3>
      <a:srgbClr val="FFFFFF"/>
    </a:accent3>
    <a:accent4>
      <a:srgbClr val="000000"/>
    </a:accent4>
    <a:accent5>
      <a:srgbClr val="ADE2E2"/>
    </a:accent5>
    <a:accent6>
      <a:srgbClr val="8EB0C3"/>
    </a:accent6>
    <a:hlink>
      <a:srgbClr val="006666"/>
    </a:hlink>
    <a:folHlink>
      <a:srgbClr val="CCCCFF"/>
    </a:folHlink>
  </a:clrScheme>
</a:themeOverride>
</file>

<file path=ppt/theme/themeOverride41.xml><?xml version="1.0" encoding="utf-8"?>
<a:themeOverride xmlns:a="http://schemas.openxmlformats.org/drawingml/2006/main">
  <a:clrScheme name="Pixel 11">
    <a:dk1>
      <a:srgbClr val="000000"/>
    </a:dk1>
    <a:lt1>
      <a:srgbClr val="FFFFFF"/>
    </a:lt1>
    <a:dk2>
      <a:srgbClr val="000000"/>
    </a:dk2>
    <a:lt2>
      <a:srgbClr val="779F92"/>
    </a:lt2>
    <a:accent1>
      <a:srgbClr val="33CCCC"/>
    </a:accent1>
    <a:accent2>
      <a:srgbClr val="9DC2D7"/>
    </a:accent2>
    <a:accent3>
      <a:srgbClr val="FFFFFF"/>
    </a:accent3>
    <a:accent4>
      <a:srgbClr val="000000"/>
    </a:accent4>
    <a:accent5>
      <a:srgbClr val="ADE2E2"/>
    </a:accent5>
    <a:accent6>
      <a:srgbClr val="8EB0C3"/>
    </a:accent6>
    <a:hlink>
      <a:srgbClr val="006666"/>
    </a:hlink>
    <a:folHlink>
      <a:srgbClr val="CCCCFF"/>
    </a:folHlink>
  </a:clrScheme>
</a:themeOverride>
</file>

<file path=ppt/theme/themeOverride42.xml><?xml version="1.0" encoding="utf-8"?>
<a:themeOverride xmlns:a="http://schemas.openxmlformats.org/drawingml/2006/main">
  <a:clrScheme name="Pixel 11">
    <a:dk1>
      <a:srgbClr val="000000"/>
    </a:dk1>
    <a:lt1>
      <a:srgbClr val="FFFFFF"/>
    </a:lt1>
    <a:dk2>
      <a:srgbClr val="000000"/>
    </a:dk2>
    <a:lt2>
      <a:srgbClr val="779F92"/>
    </a:lt2>
    <a:accent1>
      <a:srgbClr val="33CCCC"/>
    </a:accent1>
    <a:accent2>
      <a:srgbClr val="9DC2D7"/>
    </a:accent2>
    <a:accent3>
      <a:srgbClr val="FFFFFF"/>
    </a:accent3>
    <a:accent4>
      <a:srgbClr val="000000"/>
    </a:accent4>
    <a:accent5>
      <a:srgbClr val="ADE2E2"/>
    </a:accent5>
    <a:accent6>
      <a:srgbClr val="8EB0C3"/>
    </a:accent6>
    <a:hlink>
      <a:srgbClr val="006666"/>
    </a:hlink>
    <a:folHlink>
      <a:srgbClr val="CCCCFF"/>
    </a:folHlink>
  </a:clrScheme>
</a:themeOverride>
</file>

<file path=ppt/theme/themeOverride43.xml><?xml version="1.0" encoding="utf-8"?>
<a:themeOverride xmlns:a="http://schemas.openxmlformats.org/drawingml/2006/main">
  <a:clrScheme name="Pixel 11">
    <a:dk1>
      <a:srgbClr val="000000"/>
    </a:dk1>
    <a:lt1>
      <a:srgbClr val="FFFFFF"/>
    </a:lt1>
    <a:dk2>
      <a:srgbClr val="000000"/>
    </a:dk2>
    <a:lt2>
      <a:srgbClr val="779F92"/>
    </a:lt2>
    <a:accent1>
      <a:srgbClr val="33CCCC"/>
    </a:accent1>
    <a:accent2>
      <a:srgbClr val="9DC2D7"/>
    </a:accent2>
    <a:accent3>
      <a:srgbClr val="FFFFFF"/>
    </a:accent3>
    <a:accent4>
      <a:srgbClr val="000000"/>
    </a:accent4>
    <a:accent5>
      <a:srgbClr val="ADE2E2"/>
    </a:accent5>
    <a:accent6>
      <a:srgbClr val="8EB0C3"/>
    </a:accent6>
    <a:hlink>
      <a:srgbClr val="006666"/>
    </a:hlink>
    <a:folHlink>
      <a:srgbClr val="CCCCFF"/>
    </a:folHlink>
  </a:clrScheme>
</a:themeOverride>
</file>

<file path=ppt/theme/themeOverride44.xml><?xml version="1.0" encoding="utf-8"?>
<a:themeOverride xmlns:a="http://schemas.openxmlformats.org/drawingml/2006/main">
  <a:clrScheme name="Pixel 11">
    <a:dk1>
      <a:srgbClr val="000000"/>
    </a:dk1>
    <a:lt1>
      <a:srgbClr val="FFFFFF"/>
    </a:lt1>
    <a:dk2>
      <a:srgbClr val="000000"/>
    </a:dk2>
    <a:lt2>
      <a:srgbClr val="779F92"/>
    </a:lt2>
    <a:accent1>
      <a:srgbClr val="33CCCC"/>
    </a:accent1>
    <a:accent2>
      <a:srgbClr val="9DC2D7"/>
    </a:accent2>
    <a:accent3>
      <a:srgbClr val="FFFFFF"/>
    </a:accent3>
    <a:accent4>
      <a:srgbClr val="000000"/>
    </a:accent4>
    <a:accent5>
      <a:srgbClr val="ADE2E2"/>
    </a:accent5>
    <a:accent6>
      <a:srgbClr val="8EB0C3"/>
    </a:accent6>
    <a:hlink>
      <a:srgbClr val="006666"/>
    </a:hlink>
    <a:folHlink>
      <a:srgbClr val="CCCCFF"/>
    </a:folHlink>
  </a:clrScheme>
</a:themeOverride>
</file>

<file path=ppt/theme/themeOverride45.xml><?xml version="1.0" encoding="utf-8"?>
<a:themeOverride xmlns:a="http://schemas.openxmlformats.org/drawingml/2006/main">
  <a:clrScheme name="Pixel 11">
    <a:dk1>
      <a:srgbClr val="000000"/>
    </a:dk1>
    <a:lt1>
      <a:srgbClr val="FFFFFF"/>
    </a:lt1>
    <a:dk2>
      <a:srgbClr val="000000"/>
    </a:dk2>
    <a:lt2>
      <a:srgbClr val="779F92"/>
    </a:lt2>
    <a:accent1>
      <a:srgbClr val="33CCCC"/>
    </a:accent1>
    <a:accent2>
      <a:srgbClr val="9DC2D7"/>
    </a:accent2>
    <a:accent3>
      <a:srgbClr val="FFFFFF"/>
    </a:accent3>
    <a:accent4>
      <a:srgbClr val="000000"/>
    </a:accent4>
    <a:accent5>
      <a:srgbClr val="ADE2E2"/>
    </a:accent5>
    <a:accent6>
      <a:srgbClr val="8EB0C3"/>
    </a:accent6>
    <a:hlink>
      <a:srgbClr val="006666"/>
    </a:hlink>
    <a:folHlink>
      <a:srgbClr val="CCCCFF"/>
    </a:folHlink>
  </a:clrScheme>
</a:themeOverride>
</file>

<file path=ppt/theme/themeOverride46.xml><?xml version="1.0" encoding="utf-8"?>
<a:themeOverride xmlns:a="http://schemas.openxmlformats.org/drawingml/2006/main">
  <a:clrScheme name="Pixel 7">
    <a:dk1>
      <a:srgbClr val="000000"/>
    </a:dk1>
    <a:lt1>
      <a:srgbClr val="FFFFFF"/>
    </a:lt1>
    <a:dk2>
      <a:srgbClr val="000000"/>
    </a:dk2>
    <a:lt2>
      <a:srgbClr val="CC3300"/>
    </a:lt2>
    <a:accent1>
      <a:srgbClr val="FFCC00"/>
    </a:accent1>
    <a:accent2>
      <a:srgbClr val="CC6600"/>
    </a:accent2>
    <a:accent3>
      <a:srgbClr val="FFFFFF"/>
    </a:accent3>
    <a:accent4>
      <a:srgbClr val="000000"/>
    </a:accent4>
    <a:accent5>
      <a:srgbClr val="FFE2AA"/>
    </a:accent5>
    <a:accent6>
      <a:srgbClr val="B95C00"/>
    </a:accent6>
    <a:hlink>
      <a:srgbClr val="663300"/>
    </a:hlink>
    <a:folHlink>
      <a:srgbClr val="CC9900"/>
    </a:folHlink>
  </a:clrScheme>
</a:themeOverride>
</file>

<file path=ppt/theme/themeOverride47.xml><?xml version="1.0" encoding="utf-8"?>
<a:themeOverride xmlns:a="http://schemas.openxmlformats.org/drawingml/2006/main">
  <a:clrScheme name="Pixel 7">
    <a:dk1>
      <a:srgbClr val="000000"/>
    </a:dk1>
    <a:lt1>
      <a:srgbClr val="FFFFFF"/>
    </a:lt1>
    <a:dk2>
      <a:srgbClr val="000000"/>
    </a:dk2>
    <a:lt2>
      <a:srgbClr val="CC3300"/>
    </a:lt2>
    <a:accent1>
      <a:srgbClr val="FFCC00"/>
    </a:accent1>
    <a:accent2>
      <a:srgbClr val="CC6600"/>
    </a:accent2>
    <a:accent3>
      <a:srgbClr val="FFFFFF"/>
    </a:accent3>
    <a:accent4>
      <a:srgbClr val="000000"/>
    </a:accent4>
    <a:accent5>
      <a:srgbClr val="FFE2AA"/>
    </a:accent5>
    <a:accent6>
      <a:srgbClr val="B95C00"/>
    </a:accent6>
    <a:hlink>
      <a:srgbClr val="663300"/>
    </a:hlink>
    <a:folHlink>
      <a:srgbClr val="CC9900"/>
    </a:folHlink>
  </a:clrScheme>
</a:themeOverride>
</file>

<file path=ppt/theme/themeOverride48.xml><?xml version="1.0" encoding="utf-8"?>
<a:themeOverride xmlns:a="http://schemas.openxmlformats.org/drawingml/2006/main">
  <a:clrScheme name="Pixel 7">
    <a:dk1>
      <a:srgbClr val="000000"/>
    </a:dk1>
    <a:lt1>
      <a:srgbClr val="FFFFFF"/>
    </a:lt1>
    <a:dk2>
      <a:srgbClr val="000000"/>
    </a:dk2>
    <a:lt2>
      <a:srgbClr val="CC3300"/>
    </a:lt2>
    <a:accent1>
      <a:srgbClr val="FFCC00"/>
    </a:accent1>
    <a:accent2>
      <a:srgbClr val="CC6600"/>
    </a:accent2>
    <a:accent3>
      <a:srgbClr val="FFFFFF"/>
    </a:accent3>
    <a:accent4>
      <a:srgbClr val="000000"/>
    </a:accent4>
    <a:accent5>
      <a:srgbClr val="FFE2AA"/>
    </a:accent5>
    <a:accent6>
      <a:srgbClr val="B95C00"/>
    </a:accent6>
    <a:hlink>
      <a:srgbClr val="663300"/>
    </a:hlink>
    <a:folHlink>
      <a:srgbClr val="CC9900"/>
    </a:folHlink>
  </a:clrScheme>
</a:themeOverride>
</file>

<file path=ppt/theme/themeOverride49.xml><?xml version="1.0" encoding="utf-8"?>
<a:themeOverride xmlns:a="http://schemas.openxmlformats.org/drawingml/2006/main">
  <a:clrScheme name="Pixel 7">
    <a:dk1>
      <a:srgbClr val="000000"/>
    </a:dk1>
    <a:lt1>
      <a:srgbClr val="FFFFFF"/>
    </a:lt1>
    <a:dk2>
      <a:srgbClr val="000000"/>
    </a:dk2>
    <a:lt2>
      <a:srgbClr val="CC3300"/>
    </a:lt2>
    <a:accent1>
      <a:srgbClr val="FFCC00"/>
    </a:accent1>
    <a:accent2>
      <a:srgbClr val="CC6600"/>
    </a:accent2>
    <a:accent3>
      <a:srgbClr val="FFFFFF"/>
    </a:accent3>
    <a:accent4>
      <a:srgbClr val="000000"/>
    </a:accent4>
    <a:accent5>
      <a:srgbClr val="FFE2AA"/>
    </a:accent5>
    <a:accent6>
      <a:srgbClr val="B95C00"/>
    </a:accent6>
    <a:hlink>
      <a:srgbClr val="663300"/>
    </a:hlink>
    <a:folHlink>
      <a:srgbClr val="CC9900"/>
    </a:folHlink>
  </a:clrScheme>
</a:themeOverride>
</file>

<file path=ppt/theme/themeOverride5.xml><?xml version="1.0" encoding="utf-8"?>
<a:themeOverride xmlns:a="http://schemas.openxmlformats.org/drawingml/2006/main">
  <a:clrScheme name="Pixel 10">
    <a:dk1>
      <a:srgbClr val="000000"/>
    </a:dk1>
    <a:lt1>
      <a:srgbClr val="FFFFFF"/>
    </a:lt1>
    <a:dk2>
      <a:srgbClr val="000000"/>
    </a:dk2>
    <a:lt2>
      <a:srgbClr val="FF9900"/>
    </a:lt2>
    <a:accent1>
      <a:srgbClr val="FFCC99"/>
    </a:accent1>
    <a:accent2>
      <a:srgbClr val="FBA313"/>
    </a:accent2>
    <a:accent3>
      <a:srgbClr val="FFFFFF"/>
    </a:accent3>
    <a:accent4>
      <a:srgbClr val="000000"/>
    </a:accent4>
    <a:accent5>
      <a:srgbClr val="FFE2CA"/>
    </a:accent5>
    <a:accent6>
      <a:srgbClr val="E39310"/>
    </a:accent6>
    <a:hlink>
      <a:srgbClr val="CC3300"/>
    </a:hlink>
    <a:folHlink>
      <a:srgbClr val="FCC66E"/>
    </a:folHlink>
  </a:clrScheme>
</a:themeOverride>
</file>

<file path=ppt/theme/themeOverride50.xml><?xml version="1.0" encoding="utf-8"?>
<a:themeOverride xmlns:a="http://schemas.openxmlformats.org/drawingml/2006/main">
  <a:clrScheme name="Pixel 7">
    <a:dk1>
      <a:srgbClr val="000000"/>
    </a:dk1>
    <a:lt1>
      <a:srgbClr val="FFFFFF"/>
    </a:lt1>
    <a:dk2>
      <a:srgbClr val="000000"/>
    </a:dk2>
    <a:lt2>
      <a:srgbClr val="CC3300"/>
    </a:lt2>
    <a:accent1>
      <a:srgbClr val="FFCC00"/>
    </a:accent1>
    <a:accent2>
      <a:srgbClr val="CC6600"/>
    </a:accent2>
    <a:accent3>
      <a:srgbClr val="FFFFFF"/>
    </a:accent3>
    <a:accent4>
      <a:srgbClr val="000000"/>
    </a:accent4>
    <a:accent5>
      <a:srgbClr val="FFE2AA"/>
    </a:accent5>
    <a:accent6>
      <a:srgbClr val="B95C00"/>
    </a:accent6>
    <a:hlink>
      <a:srgbClr val="663300"/>
    </a:hlink>
    <a:folHlink>
      <a:srgbClr val="CC9900"/>
    </a:folHlink>
  </a:clrScheme>
</a:themeOverride>
</file>

<file path=ppt/theme/themeOverride51.xml><?xml version="1.0" encoding="utf-8"?>
<a:themeOverride xmlns:a="http://schemas.openxmlformats.org/drawingml/2006/main">
  <a:clrScheme name="Pixel 7">
    <a:dk1>
      <a:srgbClr val="000000"/>
    </a:dk1>
    <a:lt1>
      <a:srgbClr val="FFFFFF"/>
    </a:lt1>
    <a:dk2>
      <a:srgbClr val="000000"/>
    </a:dk2>
    <a:lt2>
      <a:srgbClr val="CC3300"/>
    </a:lt2>
    <a:accent1>
      <a:srgbClr val="FFCC00"/>
    </a:accent1>
    <a:accent2>
      <a:srgbClr val="CC6600"/>
    </a:accent2>
    <a:accent3>
      <a:srgbClr val="FFFFFF"/>
    </a:accent3>
    <a:accent4>
      <a:srgbClr val="000000"/>
    </a:accent4>
    <a:accent5>
      <a:srgbClr val="FFE2AA"/>
    </a:accent5>
    <a:accent6>
      <a:srgbClr val="B95C00"/>
    </a:accent6>
    <a:hlink>
      <a:srgbClr val="663300"/>
    </a:hlink>
    <a:folHlink>
      <a:srgbClr val="CC9900"/>
    </a:folHlink>
  </a:clrScheme>
</a:themeOverride>
</file>

<file path=ppt/theme/themeOverride52.xml><?xml version="1.0" encoding="utf-8"?>
<a:themeOverride xmlns:a="http://schemas.openxmlformats.org/drawingml/2006/main">
  <a:clrScheme name="Pixel 7">
    <a:dk1>
      <a:srgbClr val="000000"/>
    </a:dk1>
    <a:lt1>
      <a:srgbClr val="FFFFFF"/>
    </a:lt1>
    <a:dk2>
      <a:srgbClr val="000000"/>
    </a:dk2>
    <a:lt2>
      <a:srgbClr val="CC3300"/>
    </a:lt2>
    <a:accent1>
      <a:srgbClr val="FFCC00"/>
    </a:accent1>
    <a:accent2>
      <a:srgbClr val="CC6600"/>
    </a:accent2>
    <a:accent3>
      <a:srgbClr val="FFFFFF"/>
    </a:accent3>
    <a:accent4>
      <a:srgbClr val="000000"/>
    </a:accent4>
    <a:accent5>
      <a:srgbClr val="FFE2AA"/>
    </a:accent5>
    <a:accent6>
      <a:srgbClr val="B95C00"/>
    </a:accent6>
    <a:hlink>
      <a:srgbClr val="663300"/>
    </a:hlink>
    <a:folHlink>
      <a:srgbClr val="CC9900"/>
    </a:folHlink>
  </a:clrScheme>
</a:themeOverride>
</file>

<file path=ppt/theme/themeOverride53.xml><?xml version="1.0" encoding="utf-8"?>
<a:themeOverride xmlns:a="http://schemas.openxmlformats.org/drawingml/2006/main">
  <a:clrScheme name="Pixel 7">
    <a:dk1>
      <a:srgbClr val="000000"/>
    </a:dk1>
    <a:lt1>
      <a:srgbClr val="FFFFFF"/>
    </a:lt1>
    <a:dk2>
      <a:srgbClr val="000000"/>
    </a:dk2>
    <a:lt2>
      <a:srgbClr val="CC3300"/>
    </a:lt2>
    <a:accent1>
      <a:srgbClr val="FFCC00"/>
    </a:accent1>
    <a:accent2>
      <a:srgbClr val="CC6600"/>
    </a:accent2>
    <a:accent3>
      <a:srgbClr val="FFFFFF"/>
    </a:accent3>
    <a:accent4>
      <a:srgbClr val="000000"/>
    </a:accent4>
    <a:accent5>
      <a:srgbClr val="FFE2AA"/>
    </a:accent5>
    <a:accent6>
      <a:srgbClr val="B95C00"/>
    </a:accent6>
    <a:hlink>
      <a:srgbClr val="663300"/>
    </a:hlink>
    <a:folHlink>
      <a:srgbClr val="CC9900"/>
    </a:folHlink>
  </a:clrScheme>
</a:themeOverride>
</file>

<file path=ppt/theme/themeOverride54.xml><?xml version="1.0" encoding="utf-8"?>
<a:themeOverride xmlns:a="http://schemas.openxmlformats.org/drawingml/2006/main">
  <a:clrScheme name="Pixel 7">
    <a:dk1>
      <a:srgbClr val="000000"/>
    </a:dk1>
    <a:lt1>
      <a:srgbClr val="FFFFFF"/>
    </a:lt1>
    <a:dk2>
      <a:srgbClr val="000000"/>
    </a:dk2>
    <a:lt2>
      <a:srgbClr val="CC3300"/>
    </a:lt2>
    <a:accent1>
      <a:srgbClr val="FFCC00"/>
    </a:accent1>
    <a:accent2>
      <a:srgbClr val="CC6600"/>
    </a:accent2>
    <a:accent3>
      <a:srgbClr val="FFFFFF"/>
    </a:accent3>
    <a:accent4>
      <a:srgbClr val="000000"/>
    </a:accent4>
    <a:accent5>
      <a:srgbClr val="FFE2AA"/>
    </a:accent5>
    <a:accent6>
      <a:srgbClr val="B95C00"/>
    </a:accent6>
    <a:hlink>
      <a:srgbClr val="663300"/>
    </a:hlink>
    <a:folHlink>
      <a:srgbClr val="CC9900"/>
    </a:folHlink>
  </a:clrScheme>
</a:themeOverride>
</file>

<file path=ppt/theme/themeOverride55.xml><?xml version="1.0" encoding="utf-8"?>
<a:themeOverride xmlns:a="http://schemas.openxmlformats.org/drawingml/2006/main">
  <a:clrScheme name="Pixel 7">
    <a:dk1>
      <a:srgbClr val="000000"/>
    </a:dk1>
    <a:lt1>
      <a:srgbClr val="FFFFFF"/>
    </a:lt1>
    <a:dk2>
      <a:srgbClr val="000000"/>
    </a:dk2>
    <a:lt2>
      <a:srgbClr val="CC3300"/>
    </a:lt2>
    <a:accent1>
      <a:srgbClr val="FFCC00"/>
    </a:accent1>
    <a:accent2>
      <a:srgbClr val="CC6600"/>
    </a:accent2>
    <a:accent3>
      <a:srgbClr val="FFFFFF"/>
    </a:accent3>
    <a:accent4>
      <a:srgbClr val="000000"/>
    </a:accent4>
    <a:accent5>
      <a:srgbClr val="FFE2AA"/>
    </a:accent5>
    <a:accent6>
      <a:srgbClr val="B95C00"/>
    </a:accent6>
    <a:hlink>
      <a:srgbClr val="663300"/>
    </a:hlink>
    <a:folHlink>
      <a:srgbClr val="CC9900"/>
    </a:folHlink>
  </a:clrScheme>
</a:themeOverride>
</file>

<file path=ppt/theme/themeOverride56.xml><?xml version="1.0" encoding="utf-8"?>
<a:themeOverride xmlns:a="http://schemas.openxmlformats.org/drawingml/2006/main">
  <a:clrScheme name="Pixel 9">
    <a:dk1>
      <a:srgbClr val="000000"/>
    </a:dk1>
    <a:lt1>
      <a:srgbClr val="FFFFFF"/>
    </a:lt1>
    <a:dk2>
      <a:srgbClr val="000000"/>
    </a:dk2>
    <a:lt2>
      <a:srgbClr val="440044"/>
    </a:lt2>
    <a:accent1>
      <a:srgbClr val="FFCCCC"/>
    </a:accent1>
    <a:accent2>
      <a:srgbClr val="790571"/>
    </a:accent2>
    <a:accent3>
      <a:srgbClr val="FFFFFF"/>
    </a:accent3>
    <a:accent4>
      <a:srgbClr val="000000"/>
    </a:accent4>
    <a:accent5>
      <a:srgbClr val="FFE2E2"/>
    </a:accent5>
    <a:accent6>
      <a:srgbClr val="6D0466"/>
    </a:accent6>
    <a:hlink>
      <a:srgbClr val="993366"/>
    </a:hlink>
    <a:folHlink>
      <a:srgbClr val="9F839F"/>
    </a:folHlink>
  </a:clrScheme>
</a:themeOverride>
</file>

<file path=ppt/theme/themeOverride57.xml><?xml version="1.0" encoding="utf-8"?>
<a:themeOverride xmlns:a="http://schemas.openxmlformats.org/drawingml/2006/main">
  <a:clrScheme name="Pixel 9">
    <a:dk1>
      <a:srgbClr val="000000"/>
    </a:dk1>
    <a:lt1>
      <a:srgbClr val="FFFFFF"/>
    </a:lt1>
    <a:dk2>
      <a:srgbClr val="000000"/>
    </a:dk2>
    <a:lt2>
      <a:srgbClr val="440044"/>
    </a:lt2>
    <a:accent1>
      <a:srgbClr val="FFCCCC"/>
    </a:accent1>
    <a:accent2>
      <a:srgbClr val="790571"/>
    </a:accent2>
    <a:accent3>
      <a:srgbClr val="FFFFFF"/>
    </a:accent3>
    <a:accent4>
      <a:srgbClr val="000000"/>
    </a:accent4>
    <a:accent5>
      <a:srgbClr val="FFE2E2"/>
    </a:accent5>
    <a:accent6>
      <a:srgbClr val="6D0466"/>
    </a:accent6>
    <a:hlink>
      <a:srgbClr val="993366"/>
    </a:hlink>
    <a:folHlink>
      <a:srgbClr val="9F839F"/>
    </a:folHlink>
  </a:clrScheme>
</a:themeOverride>
</file>

<file path=ppt/theme/themeOverride58.xml><?xml version="1.0" encoding="utf-8"?>
<a:themeOverride xmlns:a="http://schemas.openxmlformats.org/drawingml/2006/main">
  <a:clrScheme name="Pixel 9">
    <a:dk1>
      <a:srgbClr val="000000"/>
    </a:dk1>
    <a:lt1>
      <a:srgbClr val="FFFFFF"/>
    </a:lt1>
    <a:dk2>
      <a:srgbClr val="000000"/>
    </a:dk2>
    <a:lt2>
      <a:srgbClr val="440044"/>
    </a:lt2>
    <a:accent1>
      <a:srgbClr val="FFCCCC"/>
    </a:accent1>
    <a:accent2>
      <a:srgbClr val="790571"/>
    </a:accent2>
    <a:accent3>
      <a:srgbClr val="FFFFFF"/>
    </a:accent3>
    <a:accent4>
      <a:srgbClr val="000000"/>
    </a:accent4>
    <a:accent5>
      <a:srgbClr val="FFE2E2"/>
    </a:accent5>
    <a:accent6>
      <a:srgbClr val="6D0466"/>
    </a:accent6>
    <a:hlink>
      <a:srgbClr val="993366"/>
    </a:hlink>
    <a:folHlink>
      <a:srgbClr val="9F839F"/>
    </a:folHlink>
  </a:clrScheme>
</a:themeOverride>
</file>

<file path=ppt/theme/themeOverride59.xml><?xml version="1.0" encoding="utf-8"?>
<a:themeOverride xmlns:a="http://schemas.openxmlformats.org/drawingml/2006/main">
  <a:clrScheme name="Pixel 9">
    <a:dk1>
      <a:srgbClr val="000000"/>
    </a:dk1>
    <a:lt1>
      <a:srgbClr val="FFFFFF"/>
    </a:lt1>
    <a:dk2>
      <a:srgbClr val="000000"/>
    </a:dk2>
    <a:lt2>
      <a:srgbClr val="440044"/>
    </a:lt2>
    <a:accent1>
      <a:srgbClr val="FFCCCC"/>
    </a:accent1>
    <a:accent2>
      <a:srgbClr val="790571"/>
    </a:accent2>
    <a:accent3>
      <a:srgbClr val="FFFFFF"/>
    </a:accent3>
    <a:accent4>
      <a:srgbClr val="000000"/>
    </a:accent4>
    <a:accent5>
      <a:srgbClr val="FFE2E2"/>
    </a:accent5>
    <a:accent6>
      <a:srgbClr val="6D0466"/>
    </a:accent6>
    <a:hlink>
      <a:srgbClr val="993366"/>
    </a:hlink>
    <a:folHlink>
      <a:srgbClr val="9F839F"/>
    </a:folHlink>
  </a:clrScheme>
</a:themeOverride>
</file>

<file path=ppt/theme/themeOverride6.xml><?xml version="1.0" encoding="utf-8"?>
<a:themeOverride xmlns:a="http://schemas.openxmlformats.org/drawingml/2006/main">
  <a:clrScheme name="Pixel 10">
    <a:dk1>
      <a:srgbClr val="000000"/>
    </a:dk1>
    <a:lt1>
      <a:srgbClr val="FFFFFF"/>
    </a:lt1>
    <a:dk2>
      <a:srgbClr val="000000"/>
    </a:dk2>
    <a:lt2>
      <a:srgbClr val="FF9900"/>
    </a:lt2>
    <a:accent1>
      <a:srgbClr val="FFCC99"/>
    </a:accent1>
    <a:accent2>
      <a:srgbClr val="FBA313"/>
    </a:accent2>
    <a:accent3>
      <a:srgbClr val="FFFFFF"/>
    </a:accent3>
    <a:accent4>
      <a:srgbClr val="000000"/>
    </a:accent4>
    <a:accent5>
      <a:srgbClr val="FFE2CA"/>
    </a:accent5>
    <a:accent6>
      <a:srgbClr val="E39310"/>
    </a:accent6>
    <a:hlink>
      <a:srgbClr val="CC3300"/>
    </a:hlink>
    <a:folHlink>
      <a:srgbClr val="FCC66E"/>
    </a:folHlink>
  </a:clrScheme>
</a:themeOverride>
</file>

<file path=ppt/theme/themeOverride60.xml><?xml version="1.0" encoding="utf-8"?>
<a:themeOverride xmlns:a="http://schemas.openxmlformats.org/drawingml/2006/main">
  <a:clrScheme name="Pixel 9">
    <a:dk1>
      <a:srgbClr val="000000"/>
    </a:dk1>
    <a:lt1>
      <a:srgbClr val="FFFFFF"/>
    </a:lt1>
    <a:dk2>
      <a:srgbClr val="000000"/>
    </a:dk2>
    <a:lt2>
      <a:srgbClr val="440044"/>
    </a:lt2>
    <a:accent1>
      <a:srgbClr val="FFCCCC"/>
    </a:accent1>
    <a:accent2>
      <a:srgbClr val="790571"/>
    </a:accent2>
    <a:accent3>
      <a:srgbClr val="FFFFFF"/>
    </a:accent3>
    <a:accent4>
      <a:srgbClr val="000000"/>
    </a:accent4>
    <a:accent5>
      <a:srgbClr val="FFE2E2"/>
    </a:accent5>
    <a:accent6>
      <a:srgbClr val="6D0466"/>
    </a:accent6>
    <a:hlink>
      <a:srgbClr val="993366"/>
    </a:hlink>
    <a:folHlink>
      <a:srgbClr val="9F839F"/>
    </a:folHlink>
  </a:clrScheme>
</a:themeOverride>
</file>

<file path=ppt/theme/themeOverride61.xml><?xml version="1.0" encoding="utf-8"?>
<a:themeOverride xmlns:a="http://schemas.openxmlformats.org/drawingml/2006/main">
  <a:clrScheme name="Pixel 8">
    <a:dk1>
      <a:srgbClr val="003300"/>
    </a:dk1>
    <a:lt1>
      <a:srgbClr val="FFFFFF"/>
    </a:lt1>
    <a:dk2>
      <a:srgbClr val="000000"/>
    </a:dk2>
    <a:lt2>
      <a:srgbClr val="336600"/>
    </a:lt2>
    <a:accent1>
      <a:srgbClr val="CCCC00"/>
    </a:accent1>
    <a:accent2>
      <a:srgbClr val="669900"/>
    </a:accent2>
    <a:accent3>
      <a:srgbClr val="FFFFFF"/>
    </a:accent3>
    <a:accent4>
      <a:srgbClr val="002A00"/>
    </a:accent4>
    <a:accent5>
      <a:srgbClr val="E2E2AA"/>
    </a:accent5>
    <a:accent6>
      <a:srgbClr val="5C8A00"/>
    </a:accent6>
    <a:hlink>
      <a:srgbClr val="333300"/>
    </a:hlink>
    <a:folHlink>
      <a:srgbClr val="99CC00"/>
    </a:folHlink>
  </a:clrScheme>
</a:themeOverride>
</file>

<file path=ppt/theme/themeOverride62.xml><?xml version="1.0" encoding="utf-8"?>
<a:themeOverride xmlns:a="http://schemas.openxmlformats.org/drawingml/2006/main">
  <a:clrScheme name="Pixel 8">
    <a:dk1>
      <a:srgbClr val="003300"/>
    </a:dk1>
    <a:lt1>
      <a:srgbClr val="FFFFFF"/>
    </a:lt1>
    <a:dk2>
      <a:srgbClr val="000000"/>
    </a:dk2>
    <a:lt2>
      <a:srgbClr val="336600"/>
    </a:lt2>
    <a:accent1>
      <a:srgbClr val="CCCC00"/>
    </a:accent1>
    <a:accent2>
      <a:srgbClr val="669900"/>
    </a:accent2>
    <a:accent3>
      <a:srgbClr val="FFFFFF"/>
    </a:accent3>
    <a:accent4>
      <a:srgbClr val="002A00"/>
    </a:accent4>
    <a:accent5>
      <a:srgbClr val="E2E2AA"/>
    </a:accent5>
    <a:accent6>
      <a:srgbClr val="5C8A00"/>
    </a:accent6>
    <a:hlink>
      <a:srgbClr val="333300"/>
    </a:hlink>
    <a:folHlink>
      <a:srgbClr val="99CC00"/>
    </a:folHlink>
  </a:clrScheme>
</a:themeOverride>
</file>

<file path=ppt/theme/themeOverride63.xml><?xml version="1.0" encoding="utf-8"?>
<a:themeOverride xmlns:a="http://schemas.openxmlformats.org/drawingml/2006/main">
  <a:clrScheme name="Pixel 8">
    <a:dk1>
      <a:srgbClr val="003300"/>
    </a:dk1>
    <a:lt1>
      <a:srgbClr val="FFFFFF"/>
    </a:lt1>
    <a:dk2>
      <a:srgbClr val="000000"/>
    </a:dk2>
    <a:lt2>
      <a:srgbClr val="336600"/>
    </a:lt2>
    <a:accent1>
      <a:srgbClr val="CCCC00"/>
    </a:accent1>
    <a:accent2>
      <a:srgbClr val="669900"/>
    </a:accent2>
    <a:accent3>
      <a:srgbClr val="FFFFFF"/>
    </a:accent3>
    <a:accent4>
      <a:srgbClr val="002A00"/>
    </a:accent4>
    <a:accent5>
      <a:srgbClr val="E2E2AA"/>
    </a:accent5>
    <a:accent6>
      <a:srgbClr val="5C8A00"/>
    </a:accent6>
    <a:hlink>
      <a:srgbClr val="333300"/>
    </a:hlink>
    <a:folHlink>
      <a:srgbClr val="99CC00"/>
    </a:folHlink>
  </a:clrScheme>
</a:themeOverride>
</file>

<file path=ppt/theme/themeOverride64.xml><?xml version="1.0" encoding="utf-8"?>
<a:themeOverride xmlns:a="http://schemas.openxmlformats.org/drawingml/2006/main">
  <a:clrScheme name="Pixel 8">
    <a:dk1>
      <a:srgbClr val="003300"/>
    </a:dk1>
    <a:lt1>
      <a:srgbClr val="FFFFFF"/>
    </a:lt1>
    <a:dk2>
      <a:srgbClr val="000000"/>
    </a:dk2>
    <a:lt2>
      <a:srgbClr val="336600"/>
    </a:lt2>
    <a:accent1>
      <a:srgbClr val="CCCC00"/>
    </a:accent1>
    <a:accent2>
      <a:srgbClr val="669900"/>
    </a:accent2>
    <a:accent3>
      <a:srgbClr val="FFFFFF"/>
    </a:accent3>
    <a:accent4>
      <a:srgbClr val="002A00"/>
    </a:accent4>
    <a:accent5>
      <a:srgbClr val="E2E2AA"/>
    </a:accent5>
    <a:accent6>
      <a:srgbClr val="5C8A00"/>
    </a:accent6>
    <a:hlink>
      <a:srgbClr val="333300"/>
    </a:hlink>
    <a:folHlink>
      <a:srgbClr val="99CC00"/>
    </a:folHlink>
  </a:clrScheme>
</a:themeOverride>
</file>

<file path=ppt/theme/themeOverride65.xml><?xml version="1.0" encoding="utf-8"?>
<a:themeOverride xmlns:a="http://schemas.openxmlformats.org/drawingml/2006/main">
  <a:clrScheme name="Pixel 8">
    <a:dk1>
      <a:srgbClr val="003300"/>
    </a:dk1>
    <a:lt1>
      <a:srgbClr val="FFFFFF"/>
    </a:lt1>
    <a:dk2>
      <a:srgbClr val="000000"/>
    </a:dk2>
    <a:lt2>
      <a:srgbClr val="336600"/>
    </a:lt2>
    <a:accent1>
      <a:srgbClr val="CCCC00"/>
    </a:accent1>
    <a:accent2>
      <a:srgbClr val="669900"/>
    </a:accent2>
    <a:accent3>
      <a:srgbClr val="FFFFFF"/>
    </a:accent3>
    <a:accent4>
      <a:srgbClr val="002A00"/>
    </a:accent4>
    <a:accent5>
      <a:srgbClr val="E2E2AA"/>
    </a:accent5>
    <a:accent6>
      <a:srgbClr val="5C8A00"/>
    </a:accent6>
    <a:hlink>
      <a:srgbClr val="333300"/>
    </a:hlink>
    <a:folHlink>
      <a:srgbClr val="99CC00"/>
    </a:folHlink>
  </a:clrScheme>
</a:themeOverride>
</file>

<file path=ppt/theme/themeOverride66.xml><?xml version="1.0" encoding="utf-8"?>
<a:themeOverride xmlns:a="http://schemas.openxmlformats.org/drawingml/2006/main">
  <a:clrScheme name="Pixel 8">
    <a:dk1>
      <a:srgbClr val="003300"/>
    </a:dk1>
    <a:lt1>
      <a:srgbClr val="FFFFFF"/>
    </a:lt1>
    <a:dk2>
      <a:srgbClr val="000000"/>
    </a:dk2>
    <a:lt2>
      <a:srgbClr val="336600"/>
    </a:lt2>
    <a:accent1>
      <a:srgbClr val="CCCC00"/>
    </a:accent1>
    <a:accent2>
      <a:srgbClr val="669900"/>
    </a:accent2>
    <a:accent3>
      <a:srgbClr val="FFFFFF"/>
    </a:accent3>
    <a:accent4>
      <a:srgbClr val="002A00"/>
    </a:accent4>
    <a:accent5>
      <a:srgbClr val="E2E2AA"/>
    </a:accent5>
    <a:accent6>
      <a:srgbClr val="5C8A00"/>
    </a:accent6>
    <a:hlink>
      <a:srgbClr val="333300"/>
    </a:hlink>
    <a:folHlink>
      <a:srgbClr val="99CC00"/>
    </a:folHlink>
  </a:clrScheme>
</a:themeOverride>
</file>

<file path=ppt/theme/themeOverride67.xml><?xml version="1.0" encoding="utf-8"?>
<a:themeOverride xmlns:a="http://schemas.openxmlformats.org/drawingml/2006/main">
  <a:clrScheme name="Pixel 8">
    <a:dk1>
      <a:srgbClr val="003300"/>
    </a:dk1>
    <a:lt1>
      <a:srgbClr val="FFFFFF"/>
    </a:lt1>
    <a:dk2>
      <a:srgbClr val="000000"/>
    </a:dk2>
    <a:lt2>
      <a:srgbClr val="336600"/>
    </a:lt2>
    <a:accent1>
      <a:srgbClr val="CCCC00"/>
    </a:accent1>
    <a:accent2>
      <a:srgbClr val="669900"/>
    </a:accent2>
    <a:accent3>
      <a:srgbClr val="FFFFFF"/>
    </a:accent3>
    <a:accent4>
      <a:srgbClr val="002A00"/>
    </a:accent4>
    <a:accent5>
      <a:srgbClr val="E2E2AA"/>
    </a:accent5>
    <a:accent6>
      <a:srgbClr val="5C8A00"/>
    </a:accent6>
    <a:hlink>
      <a:srgbClr val="333300"/>
    </a:hlink>
    <a:folHlink>
      <a:srgbClr val="99CC00"/>
    </a:folHlink>
  </a:clrScheme>
</a:themeOverride>
</file>

<file path=ppt/theme/themeOverride68.xml><?xml version="1.0" encoding="utf-8"?>
<a:themeOverride xmlns:a="http://schemas.openxmlformats.org/drawingml/2006/main">
  <a:clrScheme name="Pixel 8">
    <a:dk1>
      <a:srgbClr val="003300"/>
    </a:dk1>
    <a:lt1>
      <a:srgbClr val="FFFFFF"/>
    </a:lt1>
    <a:dk2>
      <a:srgbClr val="000000"/>
    </a:dk2>
    <a:lt2>
      <a:srgbClr val="336600"/>
    </a:lt2>
    <a:accent1>
      <a:srgbClr val="CCCC00"/>
    </a:accent1>
    <a:accent2>
      <a:srgbClr val="669900"/>
    </a:accent2>
    <a:accent3>
      <a:srgbClr val="FFFFFF"/>
    </a:accent3>
    <a:accent4>
      <a:srgbClr val="002A00"/>
    </a:accent4>
    <a:accent5>
      <a:srgbClr val="E2E2AA"/>
    </a:accent5>
    <a:accent6>
      <a:srgbClr val="5C8A00"/>
    </a:accent6>
    <a:hlink>
      <a:srgbClr val="333300"/>
    </a:hlink>
    <a:folHlink>
      <a:srgbClr val="99CC00"/>
    </a:folHlink>
  </a:clrScheme>
</a:themeOverride>
</file>

<file path=ppt/theme/themeOverride7.xml><?xml version="1.0" encoding="utf-8"?>
<a:themeOverride xmlns:a="http://schemas.openxmlformats.org/drawingml/2006/main">
  <a:clrScheme name="Pixel 10">
    <a:dk1>
      <a:srgbClr val="000000"/>
    </a:dk1>
    <a:lt1>
      <a:srgbClr val="FFFFFF"/>
    </a:lt1>
    <a:dk2>
      <a:srgbClr val="000000"/>
    </a:dk2>
    <a:lt2>
      <a:srgbClr val="FF9900"/>
    </a:lt2>
    <a:accent1>
      <a:srgbClr val="FFCC99"/>
    </a:accent1>
    <a:accent2>
      <a:srgbClr val="FBA313"/>
    </a:accent2>
    <a:accent3>
      <a:srgbClr val="FFFFFF"/>
    </a:accent3>
    <a:accent4>
      <a:srgbClr val="000000"/>
    </a:accent4>
    <a:accent5>
      <a:srgbClr val="FFE2CA"/>
    </a:accent5>
    <a:accent6>
      <a:srgbClr val="E39310"/>
    </a:accent6>
    <a:hlink>
      <a:srgbClr val="CC3300"/>
    </a:hlink>
    <a:folHlink>
      <a:srgbClr val="FCC66E"/>
    </a:folHlink>
  </a:clrScheme>
</a:themeOverride>
</file>

<file path=ppt/theme/themeOverride8.xml><?xml version="1.0" encoding="utf-8"?>
<a:themeOverride xmlns:a="http://schemas.openxmlformats.org/drawingml/2006/main">
  <a:clrScheme name="Pixel 10">
    <a:dk1>
      <a:srgbClr val="000000"/>
    </a:dk1>
    <a:lt1>
      <a:srgbClr val="FFFFFF"/>
    </a:lt1>
    <a:dk2>
      <a:srgbClr val="000000"/>
    </a:dk2>
    <a:lt2>
      <a:srgbClr val="FF9900"/>
    </a:lt2>
    <a:accent1>
      <a:srgbClr val="FFCC99"/>
    </a:accent1>
    <a:accent2>
      <a:srgbClr val="FBA313"/>
    </a:accent2>
    <a:accent3>
      <a:srgbClr val="FFFFFF"/>
    </a:accent3>
    <a:accent4>
      <a:srgbClr val="000000"/>
    </a:accent4>
    <a:accent5>
      <a:srgbClr val="FFE2CA"/>
    </a:accent5>
    <a:accent6>
      <a:srgbClr val="E39310"/>
    </a:accent6>
    <a:hlink>
      <a:srgbClr val="CC3300"/>
    </a:hlink>
    <a:folHlink>
      <a:srgbClr val="FCC66E"/>
    </a:folHlink>
  </a:clrScheme>
</a:themeOverride>
</file>

<file path=ppt/theme/themeOverride9.xml><?xml version="1.0" encoding="utf-8"?>
<a:themeOverride xmlns:a="http://schemas.openxmlformats.org/drawingml/2006/main">
  <a:clrScheme name="Pixel 10">
    <a:dk1>
      <a:srgbClr val="000000"/>
    </a:dk1>
    <a:lt1>
      <a:srgbClr val="FFFFFF"/>
    </a:lt1>
    <a:dk2>
      <a:srgbClr val="000000"/>
    </a:dk2>
    <a:lt2>
      <a:srgbClr val="FF9900"/>
    </a:lt2>
    <a:accent1>
      <a:srgbClr val="FFCC99"/>
    </a:accent1>
    <a:accent2>
      <a:srgbClr val="FBA313"/>
    </a:accent2>
    <a:accent3>
      <a:srgbClr val="FFFFFF"/>
    </a:accent3>
    <a:accent4>
      <a:srgbClr val="000000"/>
    </a:accent4>
    <a:accent5>
      <a:srgbClr val="FFE2CA"/>
    </a:accent5>
    <a:accent6>
      <a:srgbClr val="E39310"/>
    </a:accent6>
    <a:hlink>
      <a:srgbClr val="CC3300"/>
    </a:hlink>
    <a:folHlink>
      <a:srgbClr val="FCC66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1485</TotalTime>
  <Words>1893</Words>
  <Application>Microsoft Office PowerPoint</Application>
  <PresentationFormat>Předvádění na obrazovce (4:3)</PresentationFormat>
  <Paragraphs>909</Paragraphs>
  <Slides>122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122</vt:i4>
      </vt:variant>
    </vt:vector>
  </HeadingPairs>
  <TitlesOfParts>
    <vt:vector size="133" baseType="lpstr">
      <vt:lpstr>Arabic Typesetting</vt:lpstr>
      <vt:lpstr>Arial</vt:lpstr>
      <vt:lpstr>Arial Black</vt:lpstr>
      <vt:lpstr>Bookman Old Style</vt:lpstr>
      <vt:lpstr>Calibri</vt:lpstr>
      <vt:lpstr>Century Gothic</vt:lpstr>
      <vt:lpstr>Times New Roman</vt:lpstr>
      <vt:lpstr>Webdings</vt:lpstr>
      <vt:lpstr>Wingdings</vt:lpstr>
      <vt:lpstr>Wingdings 2</vt:lpstr>
      <vt:lpstr>Pixel</vt:lpstr>
      <vt:lpstr>Selekční údaje (záhlaví)</vt:lpstr>
      <vt:lpstr>Prezentace aplikace PowerPoint</vt:lpstr>
      <vt:lpstr>Hlavní/vedlejší záhlaví</vt:lpstr>
      <vt:lpstr>Hlavní záhlaví</vt:lpstr>
      <vt:lpstr>Prezentace aplikace PowerPoint</vt:lpstr>
      <vt:lpstr>Prezentace aplikace PowerPoint</vt:lpstr>
      <vt:lpstr>Záhlaví</vt:lpstr>
      <vt:lpstr>Hlavní záhlaví</vt:lpstr>
      <vt:lpstr>Vedlejší záhlaví</vt:lpstr>
      <vt:lpstr>Hlavní a vedlejší záhlaví</vt:lpstr>
      <vt:lpstr>Selekční údaj nesmí být  v záznamu sám o sobě (bez vysvětlení)</vt:lpstr>
      <vt:lpstr>OSOBNÍ JMÉNA</vt:lpstr>
      <vt:lpstr>X00   Osoby</vt:lpstr>
      <vt:lpstr>Osobní jméno jako hlavní záhlaví (pole 100)</vt:lpstr>
      <vt:lpstr>1 hlavní autor</vt:lpstr>
      <vt:lpstr>1 hlavní autor</vt:lpstr>
      <vt:lpstr>Bez hlavního autora</vt:lpstr>
      <vt:lpstr>Několik hlavních autorů</vt:lpstr>
      <vt:lpstr>Několik hlavních autorů</vt:lpstr>
      <vt:lpstr>Schválená národní interpretace  (zkráceno - podrobně viz bibliografický popis, pole 245)</vt:lpstr>
      <vt:lpstr>Pseudonymy, jiné podoby jména autora atd.</vt:lpstr>
      <vt:lpstr>Pseudonymy, jiné podoby jména autora atd.</vt:lpstr>
      <vt:lpstr>Pole 100, 700 (+ 600, 800)  INDIKÁTORY</vt:lpstr>
      <vt:lpstr>PODPOLE</vt:lpstr>
      <vt:lpstr>Indikátor 1: jméno obsahuje příjmení</vt:lpstr>
      <vt:lpstr>Indikátor 0  (pouze křestní/rodné jméno)</vt:lpstr>
      <vt:lpstr>Indikátor 3 jméno rodiny</vt:lpstr>
      <vt:lpstr>Podpole $d (data)</vt:lpstr>
      <vt:lpstr>Podpole $q</vt:lpstr>
      <vt:lpstr>Podpole  $b,  $c</vt:lpstr>
      <vt:lpstr>Podpole  $b,  $c</vt:lpstr>
      <vt:lpstr>Podpole  $b,  $c</vt:lpstr>
      <vt:lpstr>Podpole $7  (číslo národní autority)</vt:lpstr>
      <vt:lpstr>Podpole $4 (kód autorské role)</vt:lpstr>
      <vt:lpstr>Podpole $4 (kód autorské role) Opakovatelné</vt:lpstr>
      <vt:lpstr>KORPORACE</vt:lpstr>
      <vt:lpstr>X10  Jména korporací</vt:lpstr>
      <vt:lpstr>Korporace  jako hlavní záhlaví  (pole 110)</vt:lpstr>
      <vt:lpstr>Korporace jako hlavní záhlaví</vt:lpstr>
      <vt:lpstr>Prezentace aplikace PowerPoint</vt:lpstr>
      <vt:lpstr>Vedlejší záhlaví (pole 710)</vt:lpstr>
      <vt:lpstr>Prezentace aplikace PowerPoint</vt:lpstr>
      <vt:lpstr>Prezentace aplikace PowerPoint</vt:lpstr>
      <vt:lpstr>Pole 110, 710 (+ 610, 810)</vt:lpstr>
      <vt:lpstr>PODPOLE</vt:lpstr>
      <vt:lpstr>Podřízené korporace – opakování podpole $b</vt:lpstr>
      <vt:lpstr>Podřízené korporace</vt:lpstr>
      <vt:lpstr>Doplňky/Kvalifikátory</vt:lpstr>
      <vt:lpstr>Doplňky/Kvalifikátory</vt:lpstr>
      <vt:lpstr>Popis pod správním celkem</vt:lpstr>
      <vt:lpstr>Popis pod správním celkem (jurisdikcí)</vt:lpstr>
      <vt:lpstr>Popis pod správním celkem (jurisdikcí)</vt:lpstr>
      <vt:lpstr>Popis pod správním celkem (jurisdikcí)</vt:lpstr>
      <vt:lpstr>Vstupní prvek (jméno země apod.) ČESKY</vt:lpstr>
      <vt:lpstr>Státní činitelé Představitelé církví </vt:lpstr>
      <vt:lpstr>Velvyslanectví</vt:lpstr>
      <vt:lpstr>JMÉNA  AKCÍ (konference apod.)</vt:lpstr>
      <vt:lpstr>  X11 Jména akcí</vt:lpstr>
      <vt:lpstr>INDIKÁTORY</vt:lpstr>
      <vt:lpstr>PODPOLE</vt:lpstr>
      <vt:lpstr>Prezentace aplikace PowerPoint</vt:lpstr>
      <vt:lpstr>Z názvu vyplývá, že se jedná o akci</vt:lpstr>
      <vt:lpstr>Z názvu NEvyplývá, že se jedná o akci: použít doplněk</vt:lpstr>
      <vt:lpstr>Jazyk: $n, $c česky</vt:lpstr>
      <vt:lpstr>Prezentace aplikace PowerPoint</vt:lpstr>
      <vt:lpstr>Několik míst konání</vt:lpstr>
      <vt:lpstr>KORPORACE / AKCE</vt:lpstr>
      <vt:lpstr>X10  jako korporace !!!</vt:lpstr>
      <vt:lpstr>INDIKÁTORY</vt:lpstr>
      <vt:lpstr>PODPOLE</vt:lpstr>
      <vt:lpstr>Prezentace aplikace PowerPoint</vt:lpstr>
      <vt:lpstr> UNIFIKOVANÉ NÁZVY (130, 240) </vt:lpstr>
      <vt:lpstr>POLE   130 &amp; 240 (&amp; 730)  -  podpole</vt:lpstr>
      <vt:lpstr>130 – Unifikovaný název  jako hlavní záhlaví</vt:lpstr>
      <vt:lpstr>130 unifikovaný název – hlavní záhlaví</vt:lpstr>
      <vt:lpstr>240 – Unifikovaný název  (je-li autor)</vt:lpstr>
      <vt:lpstr>240 unifikovaný název (je-li autor)</vt:lpstr>
      <vt:lpstr>Úvodní člen  v unifikovaném názvu</vt:lpstr>
      <vt:lpstr>Unifikovaný název - podpole $l (jazyk)</vt:lpstr>
      <vt:lpstr>Unifikovaný název - podpole $s (verze)</vt:lpstr>
      <vt:lpstr>765   Název originálu </vt:lpstr>
      <vt:lpstr>765   Název originálu</vt:lpstr>
      <vt:lpstr>765  - PODPOLE</vt:lpstr>
      <vt:lpstr>730 – Unifikovaný název  (další díla)</vt:lpstr>
      <vt:lpstr>730 Unifikovaný  název - vedlejší záhlaví</vt:lpstr>
      <vt:lpstr>ZÁHLAVÍ jméno/název</vt:lpstr>
      <vt:lpstr>Jméno/Název</vt:lpstr>
      <vt:lpstr>Pouze jako vedlejší záhlaví</vt:lpstr>
      <vt:lpstr>Pole 700, 710, 711 druhý indikátor</vt:lpstr>
      <vt:lpstr>Prezentace aplikace PowerPoint</vt:lpstr>
      <vt:lpstr>Osobní jméno/název (700)</vt:lpstr>
      <vt:lpstr>PODPOLE</vt:lpstr>
      <vt:lpstr> </vt:lpstr>
      <vt:lpstr>Prezentace aplikace PowerPoint</vt:lpstr>
      <vt:lpstr>Prezentace aplikace PowerPoint</vt:lpstr>
      <vt:lpstr>Korporace/název</vt:lpstr>
      <vt:lpstr>Podpole</vt:lpstr>
      <vt:lpstr>Korporace/název</vt:lpstr>
      <vt:lpstr>Konference/název</vt:lpstr>
      <vt:lpstr>Podpole</vt:lpstr>
      <vt:lpstr>Konference/název</vt:lpstr>
      <vt:lpstr>Pole  740</vt:lpstr>
      <vt:lpstr>740 Vedlejší záhlaví – neověřený související/analytický název (O)</vt:lpstr>
      <vt:lpstr>INDIKÁTORY</vt:lpstr>
      <vt:lpstr>PODPOLE</vt:lpstr>
      <vt:lpstr>Pole  130  x  730  x  740</vt:lpstr>
      <vt:lpstr>Pole  700  x  740</vt:lpstr>
      <vt:lpstr>Unifikované názvy (opakování)</vt:lpstr>
      <vt:lpstr>Záhlaví Autor/Název (opakování)</vt:lpstr>
      <vt:lpstr>Další názvy (opakování)</vt:lpstr>
      <vt:lpstr>Propojovací pole </vt:lpstr>
      <vt:lpstr>76X-78X    Propojovací pole</vt:lpstr>
      <vt:lpstr>Propojovací pole</vt:lpstr>
      <vt:lpstr>776 Vydání na jiném nosiči</vt:lpstr>
      <vt:lpstr>776 Vydání na jiném nosiči</vt:lpstr>
      <vt:lpstr>776 Vydání na jiném nosiči</vt:lpstr>
      <vt:lpstr>776 Vydání na jiném nosiči</vt:lpstr>
      <vt:lpstr>Pole 780 &amp; 785</vt:lpstr>
      <vt:lpstr>787 Nespecifikované propojení (O)</vt:lpstr>
      <vt:lpstr>Podpole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Jarmila Přibylová</dc:creator>
  <cp:lastModifiedBy>Přibylová Jarmila</cp:lastModifiedBy>
  <cp:revision>142</cp:revision>
  <cp:lastPrinted>2017-03-09T11:47:46Z</cp:lastPrinted>
  <dcterms:created xsi:type="dcterms:W3CDTF">2015-05-17T14:15:48Z</dcterms:created>
  <dcterms:modified xsi:type="dcterms:W3CDTF">2017-03-09T12:48:47Z</dcterms:modified>
</cp:coreProperties>
</file>