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1" r:id="rId1"/>
  </p:sldMasterIdLst>
  <p:notesMasterIdLst>
    <p:notesMasterId r:id="rId61"/>
  </p:notesMasterIdLst>
  <p:sldIdLst>
    <p:sldId id="256" r:id="rId2"/>
    <p:sldId id="330" r:id="rId3"/>
    <p:sldId id="332" r:id="rId4"/>
    <p:sldId id="275" r:id="rId5"/>
    <p:sldId id="277" r:id="rId6"/>
    <p:sldId id="279" r:id="rId7"/>
    <p:sldId id="280" r:id="rId8"/>
    <p:sldId id="281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3" r:id="rId18"/>
    <p:sldId id="294" r:id="rId19"/>
    <p:sldId id="295" r:id="rId20"/>
    <p:sldId id="296" r:id="rId21"/>
    <p:sldId id="297" r:id="rId22"/>
    <p:sldId id="334" r:id="rId23"/>
    <p:sldId id="298" r:id="rId24"/>
    <p:sldId id="299" r:id="rId25"/>
    <p:sldId id="368" r:id="rId26"/>
    <p:sldId id="300" r:id="rId27"/>
    <p:sldId id="301" r:id="rId28"/>
    <p:sldId id="369" r:id="rId29"/>
    <p:sldId id="303" r:id="rId30"/>
    <p:sldId id="304" r:id="rId31"/>
    <p:sldId id="305" r:id="rId32"/>
    <p:sldId id="370" r:id="rId33"/>
    <p:sldId id="274" r:id="rId34"/>
    <p:sldId id="306" r:id="rId35"/>
    <p:sldId id="307" r:id="rId36"/>
    <p:sldId id="371" r:id="rId37"/>
    <p:sldId id="372" r:id="rId38"/>
    <p:sldId id="373" r:id="rId39"/>
    <p:sldId id="374" r:id="rId40"/>
    <p:sldId id="312" r:id="rId41"/>
    <p:sldId id="313" r:id="rId42"/>
    <p:sldId id="314" r:id="rId43"/>
    <p:sldId id="315" r:id="rId44"/>
    <p:sldId id="316" r:id="rId45"/>
    <p:sldId id="317" r:id="rId46"/>
    <p:sldId id="318" r:id="rId47"/>
    <p:sldId id="339" r:id="rId48"/>
    <p:sldId id="319" r:id="rId49"/>
    <p:sldId id="320" r:id="rId50"/>
    <p:sldId id="321" r:id="rId51"/>
    <p:sldId id="322" r:id="rId52"/>
    <p:sldId id="323" r:id="rId53"/>
    <p:sldId id="354" r:id="rId54"/>
    <p:sldId id="356" r:id="rId55"/>
    <p:sldId id="357" r:id="rId56"/>
    <p:sldId id="358" r:id="rId57"/>
    <p:sldId id="359" r:id="rId58"/>
    <p:sldId id="366" r:id="rId59"/>
    <p:sldId id="367" r:id="rId6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713" autoAdjust="0"/>
  </p:normalViewPr>
  <p:slideViewPr>
    <p:cSldViewPr>
      <p:cViewPr varScale="1">
        <p:scale>
          <a:sx n="125" d="100"/>
          <a:sy n="125" d="100"/>
        </p:scale>
        <p:origin x="8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DB1812-2BF3-47C0-B0B4-9C489F71C52B}" type="datetimeFigureOut">
              <a:rPr lang="cs-CZ" smtClean="0"/>
              <a:pPr/>
              <a:t>20.1.2017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6A3398-9C45-4B4F-BBC9-0BB8FAA9BE9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5984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6A3398-9C45-4B4F-BBC9-0BB8FAA9BE97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3104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FBE9A-54F3-4AD7-B5F4-704492A10F0D}" type="slidenum">
              <a:rPr lang="cs-CZ" altLang="cs-CZ" smtClean="0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762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C3556-BAD7-4FE6-95D4-E0CA611FA765}" type="slidenum">
              <a:rPr lang="cs-CZ" altLang="cs-CZ" smtClean="0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95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C3556-BAD7-4FE6-95D4-E0CA611FA765}" type="slidenum">
              <a:rPr lang="cs-CZ" altLang="cs-CZ" smtClean="0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9686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C3556-BAD7-4FE6-95D4-E0CA611FA765}" type="slidenum">
              <a:rPr lang="cs-CZ" altLang="cs-CZ" smtClean="0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15963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C3556-BAD7-4FE6-95D4-E0CA611FA765}" type="slidenum">
              <a:rPr lang="cs-CZ" altLang="cs-CZ" smtClean="0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17023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C3556-BAD7-4FE6-95D4-E0CA611FA765}" type="slidenum">
              <a:rPr lang="cs-CZ" altLang="cs-CZ" smtClean="0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4357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C3556-BAD7-4FE6-95D4-E0CA611FA765}" type="slidenum">
              <a:rPr lang="cs-CZ" altLang="cs-CZ" smtClean="0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6185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A865E-E719-43B9-A614-961DF0816462}" type="slidenum">
              <a:rPr lang="cs-CZ" altLang="cs-CZ" smtClean="0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1990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06644-33CB-4C25-B409-673DF0EC8393}" type="slidenum">
              <a:rPr lang="cs-CZ" altLang="cs-CZ" smtClean="0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778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C3556-BAD7-4FE6-95D4-E0CA611FA765}" type="slidenum">
              <a:rPr lang="cs-CZ" altLang="cs-CZ" smtClean="0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191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0034E-EDDB-4F50-8B6F-693DD641A429}" type="slidenum">
              <a:rPr lang="cs-CZ" altLang="cs-CZ" smtClean="0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007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6D7F7-8E37-4EC6-B896-5DCB585CB7FB}" type="slidenum">
              <a:rPr lang="cs-CZ" altLang="cs-CZ" smtClean="0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90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29A38-A1B6-4AA8-A0D5-8473D4D69469}" type="slidenum">
              <a:rPr lang="cs-CZ" altLang="cs-CZ" smtClean="0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15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CEAA-7F1D-44C5-A280-46263AAF1FC7}" type="slidenum">
              <a:rPr lang="cs-CZ" altLang="cs-CZ" smtClean="0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63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3A23-19B8-46A4-9BC3-F0574ABAF6EB}" type="slidenum">
              <a:rPr lang="cs-CZ" altLang="cs-CZ" smtClean="0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198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E183-7C36-4A06-9A71-CDD3EC9330F5}" type="slidenum">
              <a:rPr lang="cs-CZ" altLang="cs-CZ" smtClean="0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309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E99E-AE9E-45DF-802E-6E51B93EE39C}" type="slidenum">
              <a:rPr lang="cs-CZ" altLang="cs-CZ" smtClean="0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733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13C3556-BAD7-4FE6-95D4-E0CA611FA765}" type="slidenum">
              <a:rPr lang="cs-CZ" altLang="cs-CZ" smtClean="0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847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2" r:id="rId1"/>
    <p:sldLayoutId id="2147483983" r:id="rId2"/>
    <p:sldLayoutId id="2147483984" r:id="rId3"/>
    <p:sldLayoutId id="2147483985" r:id="rId4"/>
    <p:sldLayoutId id="2147483986" r:id="rId5"/>
    <p:sldLayoutId id="2147483987" r:id="rId6"/>
    <p:sldLayoutId id="2147483988" r:id="rId7"/>
    <p:sldLayoutId id="2147483989" r:id="rId8"/>
    <p:sldLayoutId id="2147483990" r:id="rId9"/>
    <p:sldLayoutId id="2147483991" r:id="rId10"/>
    <p:sldLayoutId id="2147483992" r:id="rId11"/>
    <p:sldLayoutId id="2147483993" r:id="rId12"/>
    <p:sldLayoutId id="2147483994" r:id="rId13"/>
    <p:sldLayoutId id="2147483995" r:id="rId14"/>
    <p:sldLayoutId id="2147483996" r:id="rId15"/>
    <p:sldLayoutId id="2147483997" r:id="rId16"/>
    <p:sldLayoutId id="2147483998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43213" y="1124743"/>
            <a:ext cx="5614987" cy="2304257"/>
          </a:xfrm>
        </p:spPr>
        <p:txBody>
          <a:bodyPr>
            <a:normAutofit/>
          </a:bodyPr>
          <a:lstStyle/>
          <a:p>
            <a:r>
              <a:rPr lang="cs-CZ" altLang="cs-CZ" sz="9600" dirty="0" smtClean="0"/>
              <a:t>MARC 21</a:t>
            </a:r>
            <a:br>
              <a:rPr lang="cs-CZ" altLang="cs-CZ" sz="9600" dirty="0" smtClean="0"/>
            </a:br>
            <a:r>
              <a:rPr lang="cs-CZ" altLang="cs-CZ" sz="2800" dirty="0" smtClean="0"/>
              <a:t>stručný přehled polí pro bibliografický popis</a:t>
            </a:r>
            <a:endParaRPr lang="cs-CZ" altLang="cs-CZ" sz="3100" dirty="0">
              <a:solidFill>
                <a:srgbClr val="FFFF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19872" y="3933056"/>
            <a:ext cx="4176464" cy="1316157"/>
          </a:xfrm>
        </p:spPr>
        <p:txBody>
          <a:bodyPr>
            <a:normAutofit fontScale="92500" lnSpcReduction="20000"/>
          </a:bodyPr>
          <a:lstStyle/>
          <a:p>
            <a:r>
              <a:rPr lang="cs-CZ" altLang="cs-CZ" dirty="0" smtClean="0"/>
              <a:t>Jaroslava Svobodová</a:t>
            </a:r>
          </a:p>
          <a:p>
            <a:r>
              <a:rPr lang="cs-CZ" altLang="cs-CZ" dirty="0" smtClean="0"/>
              <a:t>NK ČR</a:t>
            </a:r>
          </a:p>
          <a:p>
            <a:r>
              <a:rPr lang="cs-CZ" altLang="cs-CZ" dirty="0" smtClean="0"/>
              <a:t>Leden 2017</a:t>
            </a:r>
            <a:endParaRPr lang="cs-CZ" altLang="cs-CZ" dirty="0"/>
          </a:p>
        </p:txBody>
      </p:sp>
      <p:pic>
        <p:nvPicPr>
          <p:cNvPr id="2053" name="Picture 5" descr="j029912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80928"/>
            <a:ext cx="2160240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295400"/>
          </a:xfrm>
        </p:spPr>
        <p:txBody>
          <a:bodyPr>
            <a:normAutofit/>
          </a:bodyPr>
          <a:lstStyle/>
          <a:p>
            <a:r>
              <a:rPr lang="cs-CZ" altLang="cs-CZ" b="1" dirty="0"/>
              <a:t>245 Údaje o názvu </a:t>
            </a:r>
            <a:r>
              <a:rPr lang="cs-CZ" altLang="cs-CZ" b="1" dirty="0" smtClean="0"/>
              <a:t>(a odpovědnosti) (no)</a:t>
            </a:r>
            <a:endParaRPr lang="cs-CZ" altLang="cs-CZ" b="1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323528" y="1700808"/>
            <a:ext cx="8134672" cy="48523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2400" cap="none" dirty="0" smtClean="0"/>
              <a:t>1. indikátor – vedlejší názvové záhlaví</a:t>
            </a:r>
          </a:p>
          <a:p>
            <a:pPr marL="914400" lvl="2" indent="0">
              <a:buNone/>
            </a:pPr>
            <a:r>
              <a:rPr lang="cs-CZ" altLang="cs-CZ" sz="2400" b="1" cap="none" dirty="0" smtClean="0"/>
              <a:t>0 </a:t>
            </a:r>
            <a:r>
              <a:rPr lang="cs-CZ" altLang="cs-CZ" sz="2400" cap="none" dirty="0" smtClean="0"/>
              <a:t> nevytváří se – používá se vždy, pokud se v 	záznamu neuvádí záhlaví v poli 1xx = tzv. 	popis pod názvem, v záznamu není žádné hlavní 	záhlaví</a:t>
            </a:r>
          </a:p>
          <a:p>
            <a:pPr marL="914400" lvl="2" indent="0">
              <a:buNone/>
            </a:pPr>
            <a:r>
              <a:rPr lang="cs-CZ" altLang="cs-CZ" sz="2400" b="1" cap="none" dirty="0" smtClean="0"/>
              <a:t>1</a:t>
            </a:r>
            <a:r>
              <a:rPr lang="cs-CZ" altLang="cs-CZ" sz="2400" cap="none" dirty="0" smtClean="0"/>
              <a:t>  vytváří se = záznam má hlavní záhlaví, má 	zapsané pole 1xx</a:t>
            </a:r>
          </a:p>
          <a:p>
            <a:pPr marL="0" indent="0">
              <a:buNone/>
            </a:pPr>
            <a:r>
              <a:rPr lang="cs-CZ" altLang="cs-CZ" sz="2400" cap="none" dirty="0" smtClean="0"/>
              <a:t>2. indikátor – vyloučení znaků z řazení</a:t>
            </a:r>
          </a:p>
          <a:p>
            <a:pPr marL="914400" lvl="2" indent="0">
              <a:buNone/>
            </a:pPr>
            <a:r>
              <a:rPr lang="cs-CZ" altLang="cs-CZ" sz="2400" cap="none" dirty="0" smtClean="0"/>
              <a:t>0-9  počet vyloučených znaků</a:t>
            </a:r>
            <a:endParaRPr lang="cs-CZ" altLang="cs-CZ" sz="2400" cap="none" dirty="0"/>
          </a:p>
        </p:txBody>
      </p:sp>
    </p:spTree>
    <p:extLst>
      <p:ext uri="{BB962C8B-B14F-4D97-AF65-F5344CB8AC3E}">
        <p14:creationId xmlns:p14="http://schemas.microsoft.com/office/powerpoint/2010/main" val="16707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672" y="404664"/>
            <a:ext cx="6838528" cy="1080120"/>
          </a:xfrm>
        </p:spPr>
        <p:txBody>
          <a:bodyPr>
            <a:normAutofit/>
          </a:bodyPr>
          <a:lstStyle/>
          <a:p>
            <a:r>
              <a:rPr lang="cs-CZ" altLang="cs-CZ" dirty="0" smtClean="0"/>
              <a:t>nejčastěji používaná </a:t>
            </a:r>
            <a:r>
              <a:rPr lang="cs-CZ" altLang="cs-CZ" dirty="0" err="1" smtClean="0"/>
              <a:t>podpole</a:t>
            </a:r>
            <a:endParaRPr lang="cs-CZ" altLang="cs-CZ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85800" y="2060848"/>
            <a:ext cx="7772400" cy="433995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altLang="cs-CZ" sz="2800" cap="none" dirty="0" smtClean="0"/>
              <a:t>$a</a:t>
            </a:r>
            <a:r>
              <a:rPr lang="cs-CZ" altLang="cs-CZ" sz="2800" cap="none" dirty="0" smtClean="0"/>
              <a:t> název – hlavní název včetně alternativního - jediné </a:t>
            </a:r>
            <a:r>
              <a:rPr lang="cs-CZ" altLang="cs-CZ" sz="2800" cap="none" dirty="0" err="1" smtClean="0"/>
              <a:t>podpole</a:t>
            </a:r>
            <a:r>
              <a:rPr lang="cs-CZ" altLang="cs-CZ" sz="2800" cap="none" dirty="0" smtClean="0"/>
              <a:t> z 245 do rejstříku; </a:t>
            </a:r>
            <a:r>
              <a:rPr lang="cs-CZ" altLang="cs-CZ" sz="2800" i="1" cap="none" dirty="0" smtClean="0"/>
              <a:t>neopakovatelné</a:t>
            </a:r>
          </a:p>
          <a:p>
            <a:pPr>
              <a:lnSpc>
                <a:spcPct val="90000"/>
              </a:lnSpc>
              <a:buNone/>
            </a:pPr>
            <a:r>
              <a:rPr lang="en-US" altLang="cs-CZ" sz="2800" cap="none" dirty="0" smtClean="0"/>
              <a:t>$b</a:t>
            </a:r>
            <a:r>
              <a:rPr lang="cs-CZ" altLang="cs-CZ" sz="2800" cap="none" dirty="0" smtClean="0"/>
              <a:t> další údaje o názvu – souběžné názvy, názvy dalších děl, podnázvy, tj. údaje až k 	prvnímu údaji o odpovědnosti nebo číslu či názvu části; </a:t>
            </a:r>
            <a:r>
              <a:rPr lang="cs-CZ" altLang="cs-CZ" sz="2800" i="1" cap="none" dirty="0" smtClean="0"/>
              <a:t>neopakovatelné</a:t>
            </a:r>
            <a:r>
              <a:rPr lang="cs-CZ" altLang="cs-CZ" sz="2800" cap="none" dirty="0" smtClean="0"/>
              <a:t> </a:t>
            </a:r>
          </a:p>
          <a:p>
            <a:pPr>
              <a:lnSpc>
                <a:spcPct val="90000"/>
              </a:lnSpc>
              <a:buNone/>
            </a:pPr>
            <a:r>
              <a:rPr lang="en-US" altLang="cs-CZ" sz="2800" cap="none" dirty="0" smtClean="0"/>
              <a:t>$</a:t>
            </a:r>
            <a:r>
              <a:rPr lang="cs-CZ" altLang="cs-CZ" sz="2800" cap="none" dirty="0" smtClean="0"/>
              <a:t>c údaj o odpovědnosti atd. – první údaj o odpovědnosti a všechny údaje </a:t>
            </a:r>
            <a:r>
              <a:rPr lang="cs-CZ" altLang="cs-CZ" sz="2800" cap="none" smtClean="0"/>
              <a:t>následující za </a:t>
            </a:r>
            <a:r>
              <a:rPr lang="cs-CZ" altLang="cs-CZ" sz="2800" cap="none" dirty="0" smtClean="0"/>
              <a:t>prvním lomítkem; </a:t>
            </a:r>
            <a:r>
              <a:rPr lang="cs-CZ" altLang="cs-CZ" sz="2800" i="1" cap="none" dirty="0" smtClean="0"/>
              <a:t>neopakovatelné</a:t>
            </a:r>
          </a:p>
        </p:txBody>
      </p:sp>
    </p:spTree>
    <p:extLst>
      <p:ext uri="{BB962C8B-B14F-4D97-AF65-F5344CB8AC3E}">
        <p14:creationId xmlns:p14="http://schemas.microsoft.com/office/powerpoint/2010/main" val="156586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228600"/>
          </a:xfrm>
        </p:spPr>
        <p:txBody>
          <a:bodyPr>
            <a:normAutofit fontScale="90000"/>
          </a:bodyPr>
          <a:lstStyle/>
          <a:p>
            <a:endParaRPr lang="cs-CZ" altLang="cs-CZ"/>
          </a:p>
        </p:txBody>
      </p:sp>
      <p:sp>
        <p:nvSpPr>
          <p:cNvPr id="59395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85800" y="908720"/>
            <a:ext cx="7772400" cy="56444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altLang="cs-CZ" sz="2800" cap="none" dirty="0" smtClean="0"/>
              <a:t>$n číslo části/sekce díla – číselné nebo abecední označení části dokumentu; </a:t>
            </a:r>
            <a:r>
              <a:rPr lang="cs-CZ" altLang="cs-CZ" sz="2800" i="1" cap="none" dirty="0" smtClean="0"/>
              <a:t>opakovatelné pro hierarchicky nižší úrovně nebo souběžné údaje</a:t>
            </a:r>
          </a:p>
          <a:p>
            <a:pPr>
              <a:buNone/>
            </a:pPr>
            <a:r>
              <a:rPr lang="en-US" altLang="cs-CZ" sz="2800" cap="none" dirty="0" smtClean="0"/>
              <a:t>$</a:t>
            </a:r>
            <a:r>
              <a:rPr lang="cs-CZ" altLang="cs-CZ" sz="2800" cap="none" dirty="0" smtClean="0"/>
              <a:t>p název</a:t>
            </a:r>
            <a:r>
              <a:rPr lang="en-US" altLang="cs-CZ" sz="2800" cap="none" dirty="0" smtClean="0"/>
              <a:t> </a:t>
            </a:r>
            <a:r>
              <a:rPr lang="cs-CZ" altLang="cs-CZ" sz="2800" cap="none" dirty="0" smtClean="0"/>
              <a:t>části/sekce díla - </a:t>
            </a:r>
            <a:r>
              <a:rPr lang="cs-CZ" altLang="cs-CZ" sz="2800" i="1" cap="none" dirty="0" smtClean="0"/>
              <a:t>opakovatelné </a:t>
            </a:r>
            <a:r>
              <a:rPr lang="cs-CZ" altLang="cs-CZ" sz="2800" i="1" cap="none" dirty="0"/>
              <a:t>pro </a:t>
            </a:r>
            <a:r>
              <a:rPr lang="cs-CZ" altLang="cs-CZ" sz="2800" i="1" cap="none" dirty="0" smtClean="0"/>
              <a:t>hierarchicky </a:t>
            </a:r>
            <a:r>
              <a:rPr lang="cs-CZ" altLang="cs-CZ" sz="2800" i="1" cap="none" dirty="0"/>
              <a:t>nižší </a:t>
            </a:r>
            <a:r>
              <a:rPr lang="cs-CZ" altLang="cs-CZ" sz="2800" i="1" cap="none" dirty="0" smtClean="0"/>
              <a:t>úrovně nebo souběžné údaje</a:t>
            </a:r>
            <a:endParaRPr lang="cs-CZ" altLang="cs-CZ" sz="2800" i="1" cap="none" dirty="0"/>
          </a:p>
          <a:p>
            <a:pPr>
              <a:buNone/>
            </a:pPr>
            <a:r>
              <a:rPr lang="cs-CZ" altLang="cs-CZ" sz="2800" cap="none" dirty="0" smtClean="0">
                <a:solidFill>
                  <a:srgbClr val="FF0000"/>
                </a:solidFill>
              </a:rPr>
              <a:t>!!!</a:t>
            </a:r>
            <a:r>
              <a:rPr lang="cs-CZ" altLang="cs-CZ" sz="2800" cap="none" dirty="0" smtClean="0"/>
              <a:t> jednotlivá </a:t>
            </a:r>
            <a:r>
              <a:rPr lang="cs-CZ" altLang="cs-CZ" sz="2800" cap="none" dirty="0" err="1" smtClean="0"/>
              <a:t>podpole</a:t>
            </a:r>
            <a:r>
              <a:rPr lang="cs-CZ" altLang="cs-CZ" sz="2800" cap="none" dirty="0" smtClean="0"/>
              <a:t> ukončena interpunkcí podle 	typu </a:t>
            </a:r>
            <a:r>
              <a:rPr lang="cs-CZ" altLang="cs-CZ" sz="2800" u="sng" cap="none" dirty="0" smtClean="0"/>
              <a:t>následujícího</a:t>
            </a:r>
            <a:r>
              <a:rPr lang="cs-CZ" altLang="cs-CZ" sz="2800" cap="none" dirty="0" smtClean="0"/>
              <a:t> údaje</a:t>
            </a:r>
          </a:p>
          <a:p>
            <a:pPr>
              <a:buNone/>
            </a:pPr>
            <a:r>
              <a:rPr lang="cs-CZ" altLang="cs-CZ" sz="2800" cap="none" dirty="0" smtClean="0"/>
              <a:t>do rejstříku jde jen $a, ostatní údaje musím zapsat selekčně do odpovídajících polí</a:t>
            </a:r>
            <a:endParaRPr lang="cs-CZ" altLang="cs-CZ" sz="2800" cap="none" dirty="0"/>
          </a:p>
        </p:txBody>
      </p:sp>
    </p:spTree>
    <p:extLst>
      <p:ext uri="{BB962C8B-B14F-4D97-AF65-F5344CB8AC3E}">
        <p14:creationId xmlns:p14="http://schemas.microsoft.com/office/powerpoint/2010/main" val="250368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52400"/>
          </a:xfrm>
        </p:spPr>
        <p:txBody>
          <a:bodyPr>
            <a:normAutofit fontScale="90000"/>
          </a:bodyPr>
          <a:lstStyle/>
          <a:p>
            <a:endParaRPr lang="cs-CZ" altLang="cs-CZ"/>
          </a:p>
        </p:txBody>
      </p:sp>
      <p:sp>
        <p:nvSpPr>
          <p:cNvPr id="83971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755576" y="1052736"/>
            <a:ext cx="7848872" cy="511256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cs-CZ" altLang="cs-CZ" sz="2800" cap="none" dirty="0" smtClean="0"/>
              <a:t>24510 $aPolní tráva /$</a:t>
            </a:r>
            <a:r>
              <a:rPr lang="cs-CZ" altLang="cs-CZ" sz="2800" cap="none" dirty="0" err="1" smtClean="0"/>
              <a:t>cJan</a:t>
            </a:r>
            <a:r>
              <a:rPr lang="cs-CZ" altLang="cs-CZ" sz="2800" cap="none" dirty="0" smtClean="0"/>
              <a:t> Čep ; k vydání připravil 	Bedřich Fučík</a:t>
            </a:r>
          </a:p>
          <a:p>
            <a:pPr>
              <a:lnSpc>
                <a:spcPct val="90000"/>
              </a:lnSpc>
              <a:buNone/>
            </a:pPr>
            <a:r>
              <a:rPr lang="cs-CZ" altLang="cs-CZ" sz="2800" cap="none" dirty="0" smtClean="0"/>
              <a:t>24510 $</a:t>
            </a:r>
            <a:r>
              <a:rPr lang="cs-CZ" altLang="cs-CZ" sz="2800" cap="none" dirty="0" err="1" smtClean="0"/>
              <a:t>aVlastivěda</a:t>
            </a:r>
            <a:r>
              <a:rPr lang="cs-CZ" altLang="cs-CZ" sz="2800" cap="none" dirty="0" smtClean="0"/>
              <a:t> moravská.$</a:t>
            </a:r>
            <a:r>
              <a:rPr lang="cs-CZ" altLang="cs-CZ" sz="2800" cap="none" dirty="0" err="1" smtClean="0"/>
              <a:t>nII</a:t>
            </a:r>
            <a:r>
              <a:rPr lang="cs-CZ" altLang="cs-CZ" sz="2800" cap="none" dirty="0" smtClean="0"/>
              <a:t>,$</a:t>
            </a:r>
            <a:r>
              <a:rPr lang="cs-CZ" altLang="cs-CZ" sz="2800" cap="none" dirty="0" err="1" smtClean="0"/>
              <a:t>pMístopis</a:t>
            </a:r>
            <a:r>
              <a:rPr lang="cs-CZ" altLang="cs-CZ" sz="2800" cap="none" dirty="0" smtClean="0"/>
              <a:t>. 	$</a:t>
            </a:r>
            <a:r>
              <a:rPr lang="cs-CZ" altLang="cs-CZ" sz="2800" cap="none" dirty="0" err="1" smtClean="0"/>
              <a:t>pKroměřížský</a:t>
            </a:r>
            <a:r>
              <a:rPr lang="cs-CZ" altLang="cs-CZ" sz="2800" cap="none" dirty="0" smtClean="0"/>
              <a:t> okres /$</a:t>
            </a:r>
            <a:r>
              <a:rPr lang="cs-CZ" altLang="cs-CZ" sz="2800" cap="none" dirty="0" err="1" smtClean="0"/>
              <a:t>cnapsal</a:t>
            </a:r>
            <a:r>
              <a:rPr lang="cs-CZ" altLang="cs-CZ" sz="2800" cap="none" dirty="0" smtClean="0"/>
              <a:t> </a:t>
            </a:r>
            <a:r>
              <a:rPr lang="cs-CZ" altLang="cs-CZ" sz="2800" cap="none" dirty="0" err="1" smtClean="0"/>
              <a:t>Frant</a:t>
            </a:r>
            <a:r>
              <a:rPr lang="cs-CZ" altLang="cs-CZ" sz="2800" cap="none" dirty="0" smtClean="0"/>
              <a:t>. Peřinka</a:t>
            </a:r>
          </a:p>
          <a:p>
            <a:pPr>
              <a:lnSpc>
                <a:spcPct val="90000"/>
              </a:lnSpc>
              <a:buNone/>
            </a:pPr>
            <a:r>
              <a:rPr lang="cs-CZ" altLang="cs-CZ" sz="2800" cap="none" dirty="0" smtClean="0"/>
              <a:t>24510 $aJablko z klína ;$</a:t>
            </a:r>
            <a:r>
              <a:rPr lang="cs-CZ" altLang="cs-CZ" sz="2800" cap="none" dirty="0" err="1" smtClean="0"/>
              <a:t>bRuce</a:t>
            </a:r>
            <a:r>
              <a:rPr lang="cs-CZ" altLang="cs-CZ" sz="2800" cap="none" dirty="0" smtClean="0"/>
              <a:t> venušiny ; Jaro, 	sbohem /$</a:t>
            </a:r>
            <a:r>
              <a:rPr lang="cs-CZ" altLang="cs-CZ" sz="2800" cap="none" dirty="0" err="1" smtClean="0"/>
              <a:t>cJaroslav</a:t>
            </a:r>
            <a:r>
              <a:rPr lang="cs-CZ" altLang="cs-CZ" sz="2800" cap="none" dirty="0" smtClean="0"/>
              <a:t> Seifert</a:t>
            </a:r>
          </a:p>
          <a:p>
            <a:pPr>
              <a:lnSpc>
                <a:spcPct val="90000"/>
              </a:lnSpc>
              <a:buNone/>
            </a:pPr>
            <a:r>
              <a:rPr lang="cs-CZ" altLang="cs-CZ" sz="2800" cap="none" dirty="0" smtClean="0"/>
              <a:t>24510 $aPoklad /$</a:t>
            </a:r>
            <a:r>
              <a:rPr lang="cs-CZ" altLang="cs-CZ" sz="2800" cap="none" dirty="0" err="1" smtClean="0"/>
              <a:t>cDouglas</a:t>
            </a:r>
            <a:r>
              <a:rPr lang="cs-CZ" altLang="cs-CZ" sz="2800" cap="none" dirty="0" smtClean="0"/>
              <a:t> </a:t>
            </a:r>
            <a:r>
              <a:rPr lang="cs-CZ" altLang="cs-CZ" sz="2800" cap="none" dirty="0" err="1" smtClean="0"/>
              <a:t>Preston</a:t>
            </a:r>
            <a:r>
              <a:rPr lang="cs-CZ" altLang="cs-CZ" sz="2800" cap="none" dirty="0" smtClean="0"/>
              <a:t> a Lincoln </a:t>
            </a:r>
            <a:r>
              <a:rPr lang="cs-CZ" altLang="cs-CZ" sz="2800" cap="none" dirty="0" err="1" smtClean="0"/>
              <a:t>Child</a:t>
            </a:r>
            <a:r>
              <a:rPr lang="cs-CZ" altLang="cs-CZ" sz="2800" cap="none" dirty="0" smtClean="0"/>
              <a:t>.  	Za trest / </a:t>
            </a:r>
            <a:r>
              <a:rPr lang="cs-CZ" altLang="cs-CZ" sz="2800" cap="none" dirty="0" err="1" smtClean="0"/>
              <a:t>Dick</a:t>
            </a:r>
            <a:r>
              <a:rPr lang="cs-CZ" altLang="cs-CZ" sz="2800" cap="none" dirty="0" smtClean="0"/>
              <a:t> Francis.  Tanečník / </a:t>
            </a:r>
            <a:r>
              <a:rPr lang="cs-CZ" altLang="cs-CZ" sz="2800" cap="none" dirty="0" err="1" smtClean="0"/>
              <a:t>Jeffery</a:t>
            </a:r>
            <a:r>
              <a:rPr lang="cs-CZ" altLang="cs-CZ" sz="2800" cap="none" dirty="0" smtClean="0"/>
              <a:t> 	</a:t>
            </a:r>
            <a:r>
              <a:rPr lang="cs-CZ" altLang="cs-CZ" sz="2800" cap="none" dirty="0" err="1" smtClean="0"/>
              <a:t>Deaver</a:t>
            </a:r>
            <a:endParaRPr lang="cs-CZ" altLang="cs-CZ" sz="2800" cap="none" dirty="0" smtClean="0"/>
          </a:p>
          <a:p>
            <a:pPr>
              <a:lnSpc>
                <a:spcPct val="90000"/>
              </a:lnSpc>
              <a:buNone/>
            </a:pPr>
            <a:r>
              <a:rPr lang="cs-CZ" altLang="cs-CZ" sz="2800" cap="none" dirty="0" smtClean="0"/>
              <a:t>24510 $aCísař :$</a:t>
            </a:r>
            <a:r>
              <a:rPr lang="cs-CZ" altLang="cs-CZ" sz="2800" cap="none" dirty="0" err="1" smtClean="0"/>
              <a:t>bživot</a:t>
            </a:r>
            <a:r>
              <a:rPr lang="cs-CZ" altLang="cs-CZ" sz="2800" cap="none" dirty="0" smtClean="0"/>
              <a:t> a dílo = Der Kaiser : </a:t>
            </a:r>
            <a:r>
              <a:rPr lang="cs-CZ" altLang="cs-CZ" sz="2800" cap="none" dirty="0" err="1" smtClean="0"/>
              <a:t>das</a:t>
            </a:r>
            <a:r>
              <a:rPr lang="cs-CZ" altLang="cs-CZ" sz="2800" cap="none" dirty="0" smtClean="0"/>
              <a:t> 	</a:t>
            </a:r>
            <a:r>
              <a:rPr lang="cs-CZ" altLang="cs-CZ" sz="2800" cap="none" dirty="0" err="1" smtClean="0"/>
              <a:t>Leben</a:t>
            </a:r>
            <a:r>
              <a:rPr lang="cs-CZ" altLang="cs-CZ" sz="2800" cap="none" dirty="0" smtClean="0"/>
              <a:t> </a:t>
            </a:r>
            <a:r>
              <a:rPr lang="cs-CZ" altLang="cs-CZ" sz="2800" cap="none" dirty="0" err="1" smtClean="0"/>
              <a:t>und</a:t>
            </a:r>
            <a:r>
              <a:rPr lang="cs-CZ" altLang="cs-CZ" sz="2800" cap="none" dirty="0" smtClean="0"/>
              <a:t> </a:t>
            </a:r>
            <a:r>
              <a:rPr lang="cs-CZ" altLang="cs-CZ" sz="2800" cap="none" dirty="0" err="1" smtClean="0"/>
              <a:t>die</a:t>
            </a:r>
            <a:r>
              <a:rPr lang="cs-CZ" altLang="cs-CZ" sz="2800" cap="none" dirty="0" smtClean="0"/>
              <a:t> </a:t>
            </a:r>
            <a:r>
              <a:rPr lang="cs-CZ" altLang="cs-CZ" sz="2800" cap="none" dirty="0" err="1" smtClean="0"/>
              <a:t>Werke</a:t>
            </a:r>
            <a:r>
              <a:rPr lang="cs-CZ" altLang="cs-CZ" sz="2800" cap="none" dirty="0" smtClean="0"/>
              <a:t> /$</a:t>
            </a:r>
            <a:r>
              <a:rPr lang="cs-CZ" altLang="cs-CZ" sz="2800" cap="none" dirty="0" err="1" smtClean="0"/>
              <a:t>csepsal</a:t>
            </a:r>
            <a:r>
              <a:rPr lang="cs-CZ" altLang="cs-CZ" sz="2800" cap="none" dirty="0" smtClean="0"/>
              <a:t> Jan Novák</a:t>
            </a:r>
          </a:p>
        </p:txBody>
      </p:sp>
    </p:spTree>
    <p:extLst>
      <p:ext uri="{BB962C8B-B14F-4D97-AF65-F5344CB8AC3E}">
        <p14:creationId xmlns:p14="http://schemas.microsoft.com/office/powerpoint/2010/main" val="5291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648" y="404664"/>
            <a:ext cx="7055022" cy="936105"/>
          </a:xfrm>
        </p:spPr>
        <p:txBody>
          <a:bodyPr/>
          <a:lstStyle/>
          <a:p>
            <a:r>
              <a:rPr lang="cs-CZ" altLang="cs-CZ" b="1" dirty="0"/>
              <a:t>246 Variantní </a:t>
            </a:r>
            <a:r>
              <a:rPr lang="cs-CZ" altLang="cs-CZ" b="1" dirty="0" smtClean="0"/>
              <a:t>názvy (O)</a:t>
            </a:r>
            <a:endParaRPr lang="cs-CZ" altLang="cs-CZ" b="1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85330" y="1268760"/>
            <a:ext cx="7772870" cy="5400600"/>
          </a:xfrm>
        </p:spPr>
        <p:txBody>
          <a:bodyPr>
            <a:noAutofit/>
          </a:bodyPr>
          <a:lstStyle/>
          <a:p>
            <a:r>
              <a:rPr lang="cs-CZ" altLang="cs-CZ" sz="2400" cap="none" dirty="0"/>
              <a:t>j</a:t>
            </a:r>
            <a:r>
              <a:rPr lang="cs-CZ" altLang="cs-CZ" sz="2400" cap="none" dirty="0" smtClean="0"/>
              <a:t>en varianty názvu zvoleného za hlavní (varianty názvů dalších děl patří do pole 740, popř. dalších polí 7xx)</a:t>
            </a:r>
          </a:p>
          <a:p>
            <a:r>
              <a:rPr lang="cs-CZ" altLang="cs-CZ" sz="2400" cap="none" dirty="0"/>
              <a:t>úvodní členy vyloučené z řazení se </a:t>
            </a:r>
            <a:r>
              <a:rPr lang="cs-CZ" altLang="cs-CZ" sz="2400" cap="none" dirty="0" smtClean="0"/>
              <a:t>nezapisují</a:t>
            </a:r>
          </a:p>
          <a:p>
            <a:r>
              <a:rPr lang="cs-CZ" altLang="cs-CZ" sz="2400" cap="none" dirty="0"/>
              <a:t>pořadí opakovaných polí 246 se řídí </a:t>
            </a:r>
            <a:r>
              <a:rPr lang="cs-CZ" altLang="cs-CZ" sz="2400" cap="none" dirty="0" smtClean="0"/>
              <a:t>hodnotou </a:t>
            </a:r>
            <a:r>
              <a:rPr lang="cs-CZ" altLang="cs-CZ" sz="2400" cap="none" dirty="0"/>
              <a:t>2. </a:t>
            </a:r>
            <a:r>
              <a:rPr lang="cs-CZ" altLang="cs-CZ" sz="2400" cap="none" dirty="0" smtClean="0"/>
              <a:t>indikátoru</a:t>
            </a:r>
          </a:p>
          <a:p>
            <a:pPr>
              <a:buNone/>
            </a:pPr>
            <a:r>
              <a:rPr lang="cs-CZ" altLang="cs-CZ" sz="2400" cap="none" dirty="0" smtClean="0"/>
              <a:t>1. indikátor – poznámka/vedlejší záhlaví</a:t>
            </a:r>
          </a:p>
          <a:p>
            <a:pPr marL="914400" lvl="2" indent="0">
              <a:buNone/>
            </a:pPr>
            <a:r>
              <a:rPr lang="cs-CZ" altLang="cs-CZ" sz="2000" cap="none" dirty="0" smtClean="0"/>
              <a:t>0  generuje se jen poznámka</a:t>
            </a:r>
          </a:p>
          <a:p>
            <a:pPr marL="914400" lvl="2" indent="0">
              <a:buNone/>
            </a:pPr>
            <a:r>
              <a:rPr lang="cs-CZ" altLang="cs-CZ" sz="2000" b="1" cap="none" dirty="0" smtClean="0"/>
              <a:t>1</a:t>
            </a:r>
            <a:r>
              <a:rPr lang="cs-CZ" altLang="cs-CZ" sz="2000" cap="none" dirty="0" smtClean="0"/>
              <a:t>  generuje se poznámka i vedlejší záhlaví</a:t>
            </a:r>
          </a:p>
          <a:p>
            <a:pPr marL="914400" lvl="2" indent="0">
              <a:buNone/>
            </a:pPr>
            <a:r>
              <a:rPr lang="cs-CZ" altLang="cs-CZ" sz="2000" cap="none" dirty="0" smtClean="0"/>
              <a:t>2  negeneruje se poznámka ani vedlejší záhlaví</a:t>
            </a:r>
          </a:p>
          <a:p>
            <a:pPr marL="914400" lvl="2" indent="0">
              <a:buNone/>
            </a:pPr>
            <a:r>
              <a:rPr lang="cs-CZ" altLang="cs-CZ" sz="2000" b="1" cap="none" dirty="0" smtClean="0"/>
              <a:t>3</a:t>
            </a:r>
            <a:r>
              <a:rPr lang="cs-CZ" altLang="cs-CZ" sz="2000" cap="none" dirty="0" smtClean="0"/>
              <a:t>  generuje se jen vedlejší záhlaví</a:t>
            </a:r>
            <a:endParaRPr lang="cs-CZ" altLang="cs-CZ" sz="2000" cap="none" dirty="0"/>
          </a:p>
        </p:txBody>
      </p:sp>
    </p:spTree>
    <p:extLst>
      <p:ext uri="{BB962C8B-B14F-4D97-AF65-F5344CB8AC3E}">
        <p14:creationId xmlns:p14="http://schemas.microsoft.com/office/powerpoint/2010/main" val="308814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76200"/>
          </a:xfrm>
        </p:spPr>
        <p:txBody>
          <a:bodyPr>
            <a:normAutofit fontScale="90000"/>
          </a:bodyPr>
          <a:lstStyle/>
          <a:p>
            <a:endParaRPr lang="cs-CZ" altLang="cs-CZ"/>
          </a:p>
        </p:txBody>
      </p:sp>
      <p:sp>
        <p:nvSpPr>
          <p:cNvPr id="6041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381000" y="304800"/>
            <a:ext cx="8077200" cy="6324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altLang="cs-CZ" sz="2800" cap="none" dirty="0" smtClean="0"/>
              <a:t>2. indikátor – typ názvu</a:t>
            </a:r>
          </a:p>
          <a:p>
            <a:pPr marL="914400" lvl="2" indent="0">
              <a:buNone/>
            </a:pPr>
            <a:r>
              <a:rPr lang="en-US" altLang="cs-CZ" sz="2000" cap="none" dirty="0" smtClean="0"/>
              <a:t>#</a:t>
            </a:r>
            <a:r>
              <a:rPr lang="cs-CZ" altLang="cs-CZ" sz="2000" cap="none" dirty="0" smtClean="0"/>
              <a:t>  nespecifikován </a:t>
            </a:r>
            <a:r>
              <a:rPr lang="cs-CZ" altLang="cs-CZ" cap="none" dirty="0" smtClean="0"/>
              <a:t>(např. rozpis číslovky; specifické </a:t>
            </a:r>
            <a:r>
              <a:rPr lang="cs-CZ" altLang="cs-CZ" cap="none" dirty="0" smtClean="0"/>
              <a:t>návěští lze zapsat </a:t>
            </a:r>
            <a:r>
              <a:rPr lang="cs-CZ" altLang="cs-CZ" cap="none" dirty="0" smtClean="0"/>
              <a:t>v </a:t>
            </a:r>
            <a:r>
              <a:rPr lang="en-US" altLang="cs-CZ" cap="none" dirty="0" smtClean="0"/>
              <a:t>$</a:t>
            </a:r>
            <a:r>
              <a:rPr lang="cs-CZ" altLang="cs-CZ" cap="none" dirty="0" smtClean="0"/>
              <a:t>i)</a:t>
            </a:r>
          </a:p>
          <a:p>
            <a:pPr marL="914400" lvl="2" indent="0">
              <a:buNone/>
            </a:pPr>
            <a:r>
              <a:rPr lang="cs-CZ" altLang="cs-CZ" sz="2000" cap="none" dirty="0" smtClean="0"/>
              <a:t>0  část názvu/název části </a:t>
            </a:r>
            <a:r>
              <a:rPr lang="cs-CZ" altLang="cs-CZ" cap="none" dirty="0" smtClean="0"/>
              <a:t>(1. </a:t>
            </a:r>
            <a:r>
              <a:rPr lang="cs-CZ" altLang="cs-CZ" cap="none" dirty="0" err="1" smtClean="0"/>
              <a:t>ind</a:t>
            </a:r>
            <a:r>
              <a:rPr lang="cs-CZ" altLang="cs-CZ" cap="none" dirty="0" smtClean="0"/>
              <a:t>. hodnota 3, tj. negeneruje se 	poznámka; obvykle část hlavního názvu či podnázev; vždy </a:t>
            </a:r>
            <a:r>
              <a:rPr lang="cs-CZ" altLang="cs-CZ" cap="none" dirty="0" smtClean="0"/>
              <a:t>zápis </a:t>
            </a:r>
            <a:r>
              <a:rPr lang="cs-CZ" altLang="cs-CZ" cap="none" dirty="0" smtClean="0"/>
              <a:t>názvu </a:t>
            </a:r>
            <a:r>
              <a:rPr lang="cs-CZ" altLang="cs-CZ" cap="none" dirty="0" smtClean="0"/>
              <a:t>	části </a:t>
            </a:r>
            <a:r>
              <a:rPr lang="cs-CZ" altLang="cs-CZ" cap="none" dirty="0" smtClean="0"/>
              <a:t>z 245p)</a:t>
            </a:r>
          </a:p>
          <a:p>
            <a:pPr marL="914400" lvl="2" indent="0">
              <a:buNone/>
            </a:pPr>
            <a:r>
              <a:rPr lang="cs-CZ" altLang="cs-CZ" sz="2000" cap="none" dirty="0" smtClean="0"/>
              <a:t>1  souběžný název (negeneruje se poznámka)</a:t>
            </a:r>
          </a:p>
          <a:p>
            <a:pPr marL="914400" lvl="2" indent="0">
              <a:buNone/>
            </a:pPr>
            <a:r>
              <a:rPr lang="cs-CZ" altLang="cs-CZ" sz="2000" cap="none" dirty="0" smtClean="0"/>
              <a:t>2  rozlišovací název </a:t>
            </a:r>
            <a:r>
              <a:rPr lang="cs-CZ" altLang="cs-CZ" sz="1800" cap="none" dirty="0" smtClean="0"/>
              <a:t>(doplňující název k vlastním názvům </a:t>
            </a:r>
            <a:r>
              <a:rPr lang="cs-CZ" altLang="cs-CZ" sz="1800" cap="none" dirty="0" smtClean="0"/>
              <a:t>svazků/sešitů</a:t>
            </a:r>
            <a:r>
              <a:rPr lang="cs-CZ" altLang="cs-CZ" sz="1800" cap="none" dirty="0" smtClean="0"/>
              <a:t>, </a:t>
            </a:r>
            <a:r>
              <a:rPr lang="cs-CZ" altLang="cs-CZ" sz="1800" cap="none" dirty="0" smtClean="0"/>
              <a:t>	obvykle </a:t>
            </a:r>
            <a:r>
              <a:rPr lang="cs-CZ" altLang="cs-CZ" sz="1800" cap="none" dirty="0" smtClean="0"/>
              <a:t>u ročenek, výročních zpráv apod., následuje </a:t>
            </a:r>
            <a:r>
              <a:rPr lang="en-US" altLang="cs-CZ" sz="1800" cap="none" dirty="0" smtClean="0"/>
              <a:t>$</a:t>
            </a:r>
            <a:r>
              <a:rPr lang="cs-CZ" altLang="cs-CZ" sz="1800" cap="none" dirty="0" smtClean="0"/>
              <a:t>f označení </a:t>
            </a:r>
            <a:r>
              <a:rPr lang="cs-CZ" altLang="cs-CZ" sz="1800" cap="none" dirty="0" smtClean="0"/>
              <a:t>	pořadí/svazku</a:t>
            </a:r>
            <a:r>
              <a:rPr lang="cs-CZ" altLang="cs-CZ" sz="1800" cap="none" dirty="0" smtClean="0"/>
              <a:t>; návěští poznámky stejné)</a:t>
            </a:r>
          </a:p>
          <a:p>
            <a:pPr marL="914400" lvl="2" indent="0">
              <a:buNone/>
            </a:pPr>
            <a:r>
              <a:rPr lang="cs-CZ" altLang="cs-CZ" sz="2000" cap="none" dirty="0" smtClean="0"/>
              <a:t>3  další variantní názvy (návěští poznámky: </a:t>
            </a:r>
            <a:r>
              <a:rPr lang="cs-CZ" altLang="cs-CZ" sz="2000" i="1" cap="none" dirty="0" smtClean="0"/>
              <a:t>Další variantní název:</a:t>
            </a:r>
            <a:r>
              <a:rPr lang="cs-CZ" altLang="cs-CZ" sz="2000" cap="none" dirty="0" smtClean="0"/>
              <a:t>)</a:t>
            </a:r>
          </a:p>
          <a:p>
            <a:pPr marL="914400" lvl="2" indent="0">
              <a:buNone/>
            </a:pPr>
            <a:r>
              <a:rPr lang="cs-CZ" altLang="cs-CZ" sz="2000" cap="none" dirty="0" smtClean="0"/>
              <a:t>4  obálkový název (návěští poznámky stejné)</a:t>
            </a:r>
          </a:p>
          <a:p>
            <a:pPr marL="914400" lvl="2" indent="0">
              <a:buNone/>
            </a:pPr>
            <a:r>
              <a:rPr lang="cs-CZ" altLang="cs-CZ" sz="2000" cap="none" dirty="0" smtClean="0"/>
              <a:t>5  název na doplňkové titulní stránce (návěští poznámky stejné)</a:t>
            </a:r>
          </a:p>
          <a:p>
            <a:pPr marL="914400" lvl="2" indent="0">
              <a:buNone/>
            </a:pPr>
            <a:r>
              <a:rPr lang="cs-CZ" altLang="cs-CZ" sz="2000" cap="none" dirty="0" smtClean="0"/>
              <a:t>6  hlavičkový název (návěští poznámky stejné)</a:t>
            </a:r>
          </a:p>
          <a:p>
            <a:pPr marL="914400" lvl="2" indent="0">
              <a:buNone/>
            </a:pPr>
            <a:r>
              <a:rPr lang="cs-CZ" altLang="cs-CZ" sz="2000" cap="none" dirty="0" smtClean="0"/>
              <a:t>7  živé záhlaví (návěští poznámky stejné)</a:t>
            </a:r>
          </a:p>
          <a:p>
            <a:pPr marL="914400" lvl="2" indent="0">
              <a:buNone/>
            </a:pPr>
            <a:r>
              <a:rPr lang="cs-CZ" altLang="cs-CZ" sz="2000" cap="none" dirty="0" smtClean="0"/>
              <a:t>8  hřbetní název (návěští poznámky stejné)</a:t>
            </a:r>
            <a:endParaRPr lang="cs-CZ" altLang="cs-CZ" sz="2000" cap="none" dirty="0"/>
          </a:p>
        </p:txBody>
      </p:sp>
    </p:spTree>
    <p:extLst>
      <p:ext uri="{BB962C8B-B14F-4D97-AF65-F5344CB8AC3E}">
        <p14:creationId xmlns:p14="http://schemas.microsoft.com/office/powerpoint/2010/main" val="133701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835696" y="332656"/>
            <a:ext cx="6622504" cy="792088"/>
          </a:xfrm>
        </p:spPr>
        <p:txBody>
          <a:bodyPr>
            <a:normAutofit/>
          </a:bodyPr>
          <a:lstStyle/>
          <a:p>
            <a:r>
              <a:rPr lang="cs-CZ" altLang="cs-CZ" dirty="0" smtClean="0"/>
              <a:t>nejčastější </a:t>
            </a:r>
            <a:r>
              <a:rPr lang="cs-CZ" altLang="cs-CZ" dirty="0" err="1" smtClean="0"/>
              <a:t>podpole</a:t>
            </a:r>
            <a:endParaRPr lang="cs-CZ" altLang="cs-CZ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755576" y="1340768"/>
            <a:ext cx="7702624" cy="4983832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en-US" altLang="cs-CZ" sz="2800" cap="none" dirty="0" smtClean="0"/>
              <a:t>$a</a:t>
            </a:r>
            <a:r>
              <a:rPr lang="cs-CZ" altLang="cs-CZ" sz="2800" cap="none" dirty="0" smtClean="0"/>
              <a:t> hlavní název (NO)</a:t>
            </a:r>
          </a:p>
          <a:p>
            <a:pPr>
              <a:lnSpc>
                <a:spcPct val="90000"/>
              </a:lnSpc>
              <a:buNone/>
            </a:pPr>
            <a:r>
              <a:rPr lang="en-US" altLang="cs-CZ" sz="2800" cap="none" dirty="0" smtClean="0"/>
              <a:t>$b</a:t>
            </a:r>
            <a:r>
              <a:rPr lang="cs-CZ" altLang="cs-CZ" sz="2800" cap="none" dirty="0" smtClean="0"/>
              <a:t> další část údajů o názvu (NO)</a:t>
            </a:r>
          </a:p>
          <a:p>
            <a:pPr>
              <a:lnSpc>
                <a:spcPct val="90000"/>
              </a:lnSpc>
              <a:buNone/>
            </a:pPr>
            <a:r>
              <a:rPr lang="en-US" altLang="cs-CZ" sz="2800" cap="none" dirty="0" smtClean="0"/>
              <a:t>$</a:t>
            </a:r>
            <a:r>
              <a:rPr lang="cs-CZ" altLang="cs-CZ" sz="2800" cap="none" dirty="0" smtClean="0"/>
              <a:t>f datum nebo označení pořadí (označení svazku 	související s rozlišovacím názvem u PZ; NO)</a:t>
            </a:r>
          </a:p>
          <a:p>
            <a:pPr>
              <a:lnSpc>
                <a:spcPct val="90000"/>
              </a:lnSpc>
              <a:buNone/>
            </a:pPr>
            <a:r>
              <a:rPr lang="en-US" altLang="cs-CZ" sz="2800" cap="none" dirty="0" smtClean="0"/>
              <a:t>$</a:t>
            </a:r>
            <a:r>
              <a:rPr lang="cs-CZ" altLang="cs-CZ" sz="2800" cap="none" dirty="0" smtClean="0"/>
              <a:t>i  text návěští poznámky (2. </a:t>
            </a:r>
            <a:r>
              <a:rPr lang="cs-CZ" altLang="cs-CZ" sz="2800" cap="none" dirty="0" err="1" smtClean="0"/>
              <a:t>ind</a:t>
            </a:r>
            <a:r>
              <a:rPr lang="cs-CZ" altLang="cs-CZ" sz="2800" cap="none" dirty="0" smtClean="0"/>
              <a:t>. hodnotu </a:t>
            </a:r>
            <a:r>
              <a:rPr lang="en-US" altLang="cs-CZ" sz="2800" cap="none" dirty="0" smtClean="0"/>
              <a:t>#</a:t>
            </a:r>
            <a:r>
              <a:rPr lang="cs-CZ" altLang="cs-CZ" sz="2800" cap="none" dirty="0" smtClean="0"/>
              <a:t>, 	</a:t>
            </a:r>
            <a:r>
              <a:rPr lang="cs-CZ" altLang="cs-CZ" sz="2800" cap="none" dirty="0" err="1" smtClean="0"/>
              <a:t>podpole</a:t>
            </a:r>
            <a:r>
              <a:rPr lang="cs-CZ" altLang="cs-CZ" sz="2800" cap="none" dirty="0" smtClean="0"/>
              <a:t> se uvádí vždy na začátku pole 246) </a:t>
            </a:r>
          </a:p>
          <a:p>
            <a:pPr>
              <a:lnSpc>
                <a:spcPct val="90000"/>
              </a:lnSpc>
              <a:buNone/>
            </a:pPr>
            <a:r>
              <a:rPr lang="en-US" altLang="cs-CZ" sz="2800" cap="none" dirty="0" smtClean="0"/>
              <a:t>$</a:t>
            </a:r>
            <a:r>
              <a:rPr lang="cs-CZ" altLang="cs-CZ" sz="2800" cap="none" dirty="0" smtClean="0"/>
              <a:t>n číslo části/sekce díla (O pro hierarchicky nižší)</a:t>
            </a:r>
          </a:p>
          <a:p>
            <a:pPr>
              <a:lnSpc>
                <a:spcPct val="90000"/>
              </a:lnSpc>
              <a:buNone/>
            </a:pPr>
            <a:r>
              <a:rPr lang="en-US" altLang="cs-CZ" sz="2800" cap="none" dirty="0" smtClean="0"/>
              <a:t>$</a:t>
            </a:r>
            <a:r>
              <a:rPr lang="cs-CZ" altLang="cs-CZ" sz="2800" cap="none" dirty="0" smtClean="0"/>
              <a:t>p název</a:t>
            </a:r>
            <a:r>
              <a:rPr lang="en-US" altLang="cs-CZ" sz="2800" cap="none" dirty="0" smtClean="0"/>
              <a:t> </a:t>
            </a:r>
            <a:r>
              <a:rPr lang="cs-CZ" altLang="cs-CZ" sz="2800" cap="none" dirty="0" smtClean="0"/>
              <a:t>části/sekce díla </a:t>
            </a:r>
            <a:r>
              <a:rPr lang="cs-CZ" altLang="cs-CZ" sz="2800" cap="none" dirty="0"/>
              <a:t>(O pro hierarchicky nižší)</a:t>
            </a:r>
            <a:endParaRPr lang="cs-CZ" altLang="cs-CZ" sz="2800" cap="none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800" b="1" cap="none" dirty="0" smtClean="0"/>
              <a:t>245 10 </a:t>
            </a:r>
            <a:r>
              <a:rPr lang="cs-CZ" altLang="cs-CZ" sz="2800" cap="none" dirty="0" smtClean="0"/>
              <a:t>$</a:t>
            </a:r>
            <a:r>
              <a:rPr lang="cs-CZ" altLang="cs-CZ" sz="2800" cap="none" dirty="0" err="1" smtClean="0"/>
              <a:t>aSedm</a:t>
            </a:r>
            <a:r>
              <a:rPr lang="cs-CZ" altLang="cs-CZ" sz="2800" cap="none" dirty="0" smtClean="0"/>
              <a:t> </a:t>
            </a:r>
            <a:r>
              <a:rPr lang="cs-CZ" altLang="cs-CZ" sz="2800" cap="none" dirty="0"/>
              <a:t>klokanů :$</a:t>
            </a:r>
            <a:r>
              <a:rPr lang="cs-CZ" altLang="cs-CZ" sz="2800" cap="none" dirty="0" err="1" smtClean="0"/>
              <a:t>bromán</a:t>
            </a:r>
            <a:r>
              <a:rPr lang="cs-CZ" altLang="cs-CZ" sz="2800" cap="none" dirty="0" smtClean="0"/>
              <a:t> v obrázcích</a:t>
            </a:r>
            <a:endParaRPr lang="cs-CZ" altLang="cs-CZ" sz="2800" cap="none" dirty="0"/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800" b="1" cap="none" dirty="0" smtClean="0"/>
              <a:t>246 1- </a:t>
            </a:r>
            <a:r>
              <a:rPr lang="cs-CZ" altLang="cs-CZ" sz="2800" cap="none" dirty="0" smtClean="0"/>
              <a:t>$</a:t>
            </a:r>
            <a:r>
              <a:rPr lang="cs-CZ" altLang="cs-CZ" sz="2800" cap="none" dirty="0" err="1" smtClean="0"/>
              <a:t>iNázev</a:t>
            </a:r>
            <a:r>
              <a:rPr lang="cs-CZ" altLang="cs-CZ" sz="2800" cap="none" dirty="0" smtClean="0"/>
              <a:t> </a:t>
            </a:r>
            <a:r>
              <a:rPr lang="cs-CZ" altLang="cs-CZ" sz="2800" cap="none" dirty="0"/>
              <a:t>v tiráži:$</a:t>
            </a:r>
            <a:r>
              <a:rPr lang="cs-CZ" altLang="cs-CZ" sz="2800" cap="none" dirty="0" err="1" smtClean="0"/>
              <a:t>aSedmero</a:t>
            </a:r>
            <a:r>
              <a:rPr lang="cs-CZ" altLang="cs-CZ" sz="2800" cap="none" dirty="0" smtClean="0"/>
              <a:t> klokanů : 	$</a:t>
            </a:r>
            <a:r>
              <a:rPr lang="cs-CZ" altLang="cs-CZ" sz="2800" cap="none" dirty="0" err="1" smtClean="0"/>
              <a:t>bgrafický</a:t>
            </a:r>
            <a:r>
              <a:rPr lang="cs-CZ" altLang="cs-CZ" sz="2800" cap="none" dirty="0" smtClean="0"/>
              <a:t> román</a:t>
            </a:r>
            <a:endParaRPr lang="cs-CZ" altLang="cs-CZ" sz="2800" cap="none" dirty="0"/>
          </a:p>
        </p:txBody>
      </p:sp>
    </p:spTree>
    <p:extLst>
      <p:ext uri="{BB962C8B-B14F-4D97-AF65-F5344CB8AC3E}">
        <p14:creationId xmlns:p14="http://schemas.microsoft.com/office/powerpoint/2010/main" val="262372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332" y="618519"/>
            <a:ext cx="7773338" cy="1370322"/>
          </a:xfrm>
        </p:spPr>
        <p:txBody>
          <a:bodyPr/>
          <a:lstStyle/>
          <a:p>
            <a:r>
              <a:rPr lang="cs-CZ" altLang="cs-CZ" b="1" dirty="0"/>
              <a:t>247 Předcházející </a:t>
            </a:r>
            <a:r>
              <a:rPr lang="cs-CZ" altLang="cs-CZ" b="1" dirty="0" smtClean="0"/>
              <a:t>název (o)</a:t>
            </a:r>
            <a:br>
              <a:rPr lang="cs-CZ" altLang="cs-CZ" b="1" dirty="0" smtClean="0"/>
            </a:br>
            <a:r>
              <a:rPr lang="cs-CZ" altLang="cs-CZ" sz="2400" cap="none" dirty="0" smtClean="0"/>
              <a:t>(používá se u integračních zdrojů)</a:t>
            </a:r>
            <a:endParaRPr lang="cs-CZ" altLang="cs-CZ" sz="2400" cap="none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85330" y="1916833"/>
            <a:ext cx="7772870" cy="3874368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cs-CZ" altLang="cs-CZ" sz="2800" cap="none" dirty="0" smtClean="0"/>
              <a:t>1. indikátor – vedlejší názvové záhlaví</a:t>
            </a:r>
          </a:p>
          <a:p>
            <a:pPr lvl="2">
              <a:lnSpc>
                <a:spcPct val="90000"/>
              </a:lnSpc>
              <a:buNone/>
            </a:pPr>
            <a:r>
              <a:rPr lang="cs-CZ" altLang="cs-CZ" sz="2000" cap="none" dirty="0" smtClean="0"/>
              <a:t>0  nevytváří se</a:t>
            </a:r>
          </a:p>
          <a:p>
            <a:pPr lvl="2">
              <a:lnSpc>
                <a:spcPct val="90000"/>
              </a:lnSpc>
              <a:buNone/>
            </a:pPr>
            <a:r>
              <a:rPr lang="cs-CZ" altLang="cs-CZ" sz="2000" cap="none" dirty="0" smtClean="0"/>
              <a:t>1  vytváří se</a:t>
            </a:r>
          </a:p>
          <a:p>
            <a:pPr>
              <a:lnSpc>
                <a:spcPct val="90000"/>
              </a:lnSpc>
              <a:buNone/>
            </a:pPr>
            <a:r>
              <a:rPr lang="cs-CZ" altLang="cs-CZ" sz="2800" cap="none" dirty="0" smtClean="0"/>
              <a:t>2. indikátor – poznámka</a:t>
            </a:r>
          </a:p>
          <a:p>
            <a:pPr lvl="2">
              <a:lnSpc>
                <a:spcPct val="90000"/>
              </a:lnSpc>
              <a:buNone/>
            </a:pPr>
            <a:r>
              <a:rPr lang="cs-CZ" altLang="cs-CZ" sz="2000" cap="none" dirty="0" smtClean="0"/>
              <a:t> 0</a:t>
            </a:r>
            <a:r>
              <a:rPr lang="en-US" altLang="cs-CZ" sz="2000" cap="none" dirty="0" smtClean="0"/>
              <a:t> </a:t>
            </a:r>
            <a:r>
              <a:rPr lang="cs-CZ" altLang="cs-CZ" sz="2000" cap="none" dirty="0" smtClean="0"/>
              <a:t> poznámka se zobrazuje (návěští </a:t>
            </a:r>
            <a:r>
              <a:rPr lang="cs-CZ" altLang="cs-CZ" sz="2000" i="1" cap="none" dirty="0" smtClean="0"/>
              <a:t>Předcházející název: </a:t>
            </a:r>
            <a:r>
              <a:rPr lang="cs-CZ" altLang="cs-CZ" sz="2000" cap="none" dirty="0" smtClean="0"/>
              <a:t>se generuje systémem)</a:t>
            </a:r>
          </a:p>
          <a:p>
            <a:pPr lvl="2">
              <a:lnSpc>
                <a:spcPct val="90000"/>
              </a:lnSpc>
              <a:buNone/>
            </a:pPr>
            <a:r>
              <a:rPr lang="cs-CZ" altLang="cs-CZ" sz="2000" cap="none" dirty="0" smtClean="0"/>
              <a:t>1</a:t>
            </a:r>
            <a:r>
              <a:rPr lang="en-US" altLang="cs-CZ" sz="2000" cap="none" dirty="0" smtClean="0"/>
              <a:t> </a:t>
            </a:r>
            <a:r>
              <a:rPr lang="cs-CZ" altLang="cs-CZ" sz="2000" cap="none" dirty="0" smtClean="0"/>
              <a:t> poznámka se nezobrazuje</a:t>
            </a:r>
          </a:p>
          <a:p>
            <a:pPr>
              <a:lnSpc>
                <a:spcPct val="90000"/>
              </a:lnSpc>
              <a:buNone/>
            </a:pPr>
            <a:r>
              <a:rPr lang="cs-CZ" altLang="cs-CZ" sz="2800" cap="none" dirty="0" smtClean="0"/>
              <a:t>úvodní členy vyloučené z řazení se nezapisují</a:t>
            </a:r>
          </a:p>
          <a:p>
            <a:pPr>
              <a:lnSpc>
                <a:spcPct val="90000"/>
              </a:lnSpc>
              <a:buNone/>
            </a:pPr>
            <a:r>
              <a:rPr lang="cs-CZ" altLang="cs-CZ" sz="2800" cap="none" dirty="0" smtClean="0"/>
              <a:t>možnost vysvětlující poznámky 547 k předcházejícím názvům</a:t>
            </a:r>
            <a:endParaRPr lang="cs-CZ" altLang="cs-CZ" sz="2800" cap="none" dirty="0"/>
          </a:p>
        </p:txBody>
      </p:sp>
    </p:spTree>
    <p:extLst>
      <p:ext uri="{BB962C8B-B14F-4D97-AF65-F5344CB8AC3E}">
        <p14:creationId xmlns:p14="http://schemas.microsoft.com/office/powerpoint/2010/main" val="155996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 rot="10800000" flipV="1">
            <a:off x="685800" y="533400"/>
            <a:ext cx="7772400" cy="76200"/>
          </a:xfrm>
        </p:spPr>
        <p:txBody>
          <a:bodyPr>
            <a:normAutofit fontScale="90000"/>
          </a:bodyPr>
          <a:lstStyle/>
          <a:p>
            <a:endParaRPr lang="cs-CZ" altLang="cs-CZ" dirty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85800" y="609601"/>
            <a:ext cx="7772400" cy="5486399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altLang="cs-CZ" sz="2800" cap="none" dirty="0" smtClean="0"/>
              <a:t>$a</a:t>
            </a:r>
            <a:r>
              <a:rPr lang="cs-CZ" altLang="cs-CZ" sz="2800" cap="none" dirty="0" smtClean="0"/>
              <a:t> hlavní název </a:t>
            </a:r>
          </a:p>
          <a:p>
            <a:pPr>
              <a:buNone/>
            </a:pPr>
            <a:r>
              <a:rPr lang="en-US" altLang="cs-CZ" sz="2800" cap="none" dirty="0" smtClean="0"/>
              <a:t>$b</a:t>
            </a:r>
            <a:r>
              <a:rPr lang="cs-CZ" altLang="cs-CZ" sz="2800" cap="none" dirty="0" smtClean="0"/>
              <a:t> další údaje o názvu</a:t>
            </a:r>
          </a:p>
          <a:p>
            <a:pPr>
              <a:buNone/>
            </a:pPr>
            <a:r>
              <a:rPr lang="en-US" altLang="cs-CZ" sz="2800" cap="none" dirty="0" smtClean="0"/>
              <a:t>$</a:t>
            </a:r>
            <a:r>
              <a:rPr lang="cs-CZ" altLang="cs-CZ" sz="2800" cap="none" dirty="0" smtClean="0"/>
              <a:t>f  datum nebo označení pořadí (označení svazku související s variantním názvem)</a:t>
            </a:r>
          </a:p>
          <a:p>
            <a:pPr>
              <a:buNone/>
            </a:pPr>
            <a:r>
              <a:rPr lang="en-US" altLang="cs-CZ" sz="2800" cap="none" dirty="0" smtClean="0"/>
              <a:t>$</a:t>
            </a:r>
            <a:r>
              <a:rPr lang="cs-CZ" altLang="cs-CZ" sz="2800" cap="none" dirty="0" smtClean="0"/>
              <a:t>n číslo části/sekce díla</a:t>
            </a:r>
          </a:p>
          <a:p>
            <a:pPr>
              <a:buNone/>
            </a:pPr>
            <a:r>
              <a:rPr lang="en-US" altLang="cs-CZ" sz="2800" cap="none" dirty="0" smtClean="0"/>
              <a:t>$</a:t>
            </a:r>
            <a:r>
              <a:rPr lang="cs-CZ" altLang="cs-CZ" sz="2800" cap="none" dirty="0" smtClean="0"/>
              <a:t>p název</a:t>
            </a:r>
            <a:r>
              <a:rPr lang="en-US" altLang="cs-CZ" sz="2800" cap="none" dirty="0" smtClean="0"/>
              <a:t> </a:t>
            </a:r>
            <a:r>
              <a:rPr lang="cs-CZ" altLang="cs-CZ" sz="2800" cap="none" dirty="0" smtClean="0"/>
              <a:t>části/sekce díla</a:t>
            </a:r>
          </a:p>
          <a:p>
            <a:pPr>
              <a:buNone/>
            </a:pPr>
            <a:r>
              <a:rPr lang="en-US" altLang="cs-CZ" sz="2800" cap="none" dirty="0" smtClean="0"/>
              <a:t>$</a:t>
            </a:r>
            <a:r>
              <a:rPr lang="cs-CZ" altLang="cs-CZ" sz="2800" cap="none" dirty="0" smtClean="0"/>
              <a:t>x ISSN (</a:t>
            </a:r>
            <a:r>
              <a:rPr lang="cs-CZ" altLang="cs-CZ" sz="2800" cap="none" dirty="0" smtClean="0">
                <a:solidFill>
                  <a:srgbClr val="FF0000"/>
                </a:solidFill>
              </a:rPr>
              <a:t>!!!</a:t>
            </a:r>
            <a:r>
              <a:rPr lang="cs-CZ" altLang="cs-CZ" sz="2800" cap="none" dirty="0" smtClean="0"/>
              <a:t> s novým ISSN obvykle nový záznam)</a:t>
            </a:r>
          </a:p>
          <a:p>
            <a:pPr marL="0" indent="0">
              <a:buNone/>
            </a:pPr>
            <a:r>
              <a:rPr lang="cs-CZ" altLang="cs-CZ" sz="2800" b="1" cap="none" dirty="0" smtClean="0"/>
              <a:t>24510</a:t>
            </a:r>
            <a:r>
              <a:rPr lang="cs-CZ" altLang="cs-CZ" sz="2800" cap="none" dirty="0" smtClean="0"/>
              <a:t>$aStátní </a:t>
            </a:r>
            <a:r>
              <a:rPr lang="cs-CZ" altLang="cs-CZ" sz="2800" cap="none" dirty="0"/>
              <a:t>služba </a:t>
            </a:r>
            <a:r>
              <a:rPr lang="cs-CZ" altLang="cs-CZ" sz="2800" cap="none" dirty="0" smtClean="0"/>
              <a:t>:$</a:t>
            </a:r>
            <a:r>
              <a:rPr lang="cs-CZ" altLang="cs-CZ" sz="2800" cap="none" dirty="0" err="1" smtClean="0"/>
              <a:t>bzákon</a:t>
            </a:r>
            <a:r>
              <a:rPr lang="cs-CZ" altLang="cs-CZ" sz="2800" cap="none" dirty="0" smtClean="0"/>
              <a:t> </a:t>
            </a:r>
            <a:r>
              <a:rPr lang="cs-CZ" altLang="cs-CZ" sz="2800" cap="none" dirty="0"/>
              <a:t>o státní službě : </a:t>
            </a:r>
            <a:r>
              <a:rPr lang="cs-CZ" altLang="cs-CZ" sz="2800" cap="none" dirty="0" smtClean="0"/>
              <a:t>kompletní 	soubor </a:t>
            </a:r>
            <a:r>
              <a:rPr lang="cs-CZ" altLang="cs-CZ" sz="2800" cap="none" dirty="0"/>
              <a:t>nařízení vlády a vyhlášek : </a:t>
            </a:r>
            <a:r>
              <a:rPr lang="cs-CZ" altLang="cs-CZ" sz="2800" cap="none" dirty="0" smtClean="0"/>
              <a:t>podle </a:t>
            </a:r>
            <a:r>
              <a:rPr lang="cs-CZ" altLang="cs-CZ" sz="2800" cap="none" dirty="0"/>
              <a:t>stavu k </a:t>
            </a:r>
            <a:r>
              <a:rPr lang="cs-CZ" altLang="cs-CZ" sz="2800" cap="none" dirty="0" smtClean="0"/>
              <a:t>...</a:t>
            </a:r>
          </a:p>
          <a:p>
            <a:pPr marL="0" indent="0">
              <a:buNone/>
            </a:pPr>
            <a:r>
              <a:rPr lang="cs-CZ" altLang="cs-CZ" sz="2800" b="1" cap="none" dirty="0" smtClean="0"/>
              <a:t>24710</a:t>
            </a:r>
            <a:r>
              <a:rPr lang="cs-CZ" altLang="cs-CZ" sz="2800" cap="none" dirty="0" smtClean="0"/>
              <a:t>$aZákon </a:t>
            </a:r>
            <a:r>
              <a:rPr lang="cs-CZ" altLang="cs-CZ" sz="2800" cap="none" dirty="0"/>
              <a:t>o státní službě </a:t>
            </a:r>
            <a:r>
              <a:rPr lang="cs-CZ" altLang="cs-CZ" sz="2800" cap="none" dirty="0" smtClean="0"/>
              <a:t>:$</a:t>
            </a:r>
            <a:r>
              <a:rPr lang="cs-CZ" altLang="cs-CZ" sz="2800" cap="none" dirty="0" err="1" smtClean="0"/>
              <a:t>bpodle</a:t>
            </a:r>
            <a:r>
              <a:rPr lang="cs-CZ" altLang="cs-CZ" sz="2800" cap="none" dirty="0" smtClean="0"/>
              <a:t> </a:t>
            </a:r>
            <a:r>
              <a:rPr lang="cs-CZ" altLang="cs-CZ" sz="2800" cap="none" dirty="0"/>
              <a:t>stavu k </a:t>
            </a:r>
            <a:r>
              <a:rPr lang="cs-CZ" altLang="cs-CZ" sz="2800" cap="none" dirty="0" smtClean="0"/>
              <a:t>... $f2010-	2013</a:t>
            </a:r>
          </a:p>
          <a:p>
            <a:endParaRPr lang="cs-CZ" altLang="cs-CZ" sz="2800" cap="none" dirty="0"/>
          </a:p>
        </p:txBody>
      </p:sp>
    </p:spTree>
    <p:extLst>
      <p:ext uri="{BB962C8B-B14F-4D97-AF65-F5344CB8AC3E}">
        <p14:creationId xmlns:p14="http://schemas.microsoft.com/office/powerpoint/2010/main" val="143781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332" y="332656"/>
            <a:ext cx="7773338" cy="1368151"/>
          </a:xfrm>
        </p:spPr>
        <p:txBody>
          <a:bodyPr>
            <a:normAutofit/>
          </a:bodyPr>
          <a:lstStyle/>
          <a:p>
            <a:r>
              <a:rPr lang="cs-CZ" altLang="cs-CZ" b="1" dirty="0" smtClean="0"/>
              <a:t>25X-27X  </a:t>
            </a:r>
            <a:r>
              <a:rPr lang="cs-CZ" altLang="cs-CZ" b="1" dirty="0"/>
              <a:t>Údaje o vydání, nakladatelské údaje, atd.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539552" y="2132856"/>
            <a:ext cx="8136904" cy="4104457"/>
          </a:xfrm>
        </p:spPr>
        <p:txBody>
          <a:bodyPr>
            <a:noAutofit/>
          </a:bodyPr>
          <a:lstStyle/>
          <a:p>
            <a:pPr marL="457200" indent="-457200">
              <a:lnSpc>
                <a:spcPct val="90000"/>
              </a:lnSpc>
              <a:buAutoNum type="arabicPlain" startAt="250"/>
            </a:pPr>
            <a:r>
              <a:rPr lang="cs-CZ" altLang="cs-CZ" sz="2800" dirty="0" smtClean="0"/>
              <a:t>  Údaje </a:t>
            </a:r>
            <a:r>
              <a:rPr lang="cs-CZ" altLang="cs-CZ" sz="2800" dirty="0"/>
              <a:t>o vydání (NO)</a:t>
            </a:r>
          </a:p>
          <a:p>
            <a:pPr marL="457200" indent="-457200">
              <a:lnSpc>
                <a:spcPct val="90000"/>
              </a:lnSpc>
              <a:buNone/>
            </a:pPr>
            <a:r>
              <a:rPr lang="cs-CZ" altLang="cs-CZ" sz="2800" dirty="0" smtClean="0"/>
              <a:t>260  Nakladatelské </a:t>
            </a:r>
            <a:r>
              <a:rPr lang="cs-CZ" altLang="cs-CZ" sz="2800" dirty="0"/>
              <a:t>údaje (O</a:t>
            </a:r>
            <a:r>
              <a:rPr lang="cs-CZ" altLang="cs-CZ" sz="2800" dirty="0" smtClean="0"/>
              <a:t>) – </a:t>
            </a:r>
            <a:r>
              <a:rPr lang="cs-CZ" altLang="cs-CZ" sz="2800" dirty="0" smtClean="0">
                <a:solidFill>
                  <a:srgbClr val="FF0000"/>
                </a:solidFill>
              </a:rPr>
              <a:t>nově 264</a:t>
            </a:r>
          </a:p>
          <a:p>
            <a:pPr marL="514350" indent="-514350">
              <a:lnSpc>
                <a:spcPct val="90000"/>
              </a:lnSpc>
              <a:buAutoNum type="arabicPlain" startAt="263"/>
            </a:pPr>
            <a:r>
              <a:rPr lang="cs-CZ" altLang="cs-CZ" sz="2800" dirty="0" smtClean="0"/>
              <a:t>  Předpokládané </a:t>
            </a:r>
            <a:r>
              <a:rPr lang="cs-CZ" altLang="cs-CZ" sz="2800" dirty="0"/>
              <a:t>datum vydání </a:t>
            </a:r>
            <a:r>
              <a:rPr lang="cs-CZ" altLang="cs-CZ" sz="2800" dirty="0" smtClean="0"/>
              <a:t>publikace 	(</a:t>
            </a:r>
            <a:r>
              <a:rPr lang="cs-CZ" altLang="cs-CZ" sz="2800" dirty="0"/>
              <a:t>NO</a:t>
            </a:r>
            <a:r>
              <a:rPr lang="cs-CZ" altLang="cs-CZ" sz="2800" dirty="0" smtClean="0"/>
              <a:t>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800" dirty="0" smtClean="0"/>
              <a:t>264  Nakladatelské údaje, údaje o 	vytvoření díla </a:t>
            </a:r>
            <a:r>
              <a:rPr lang="cs-CZ" altLang="cs-CZ" sz="2800" dirty="0" smtClean="0"/>
              <a:t>a </a:t>
            </a:r>
            <a:r>
              <a:rPr lang="cs-CZ" altLang="cs-CZ" sz="2800" dirty="0" smtClean="0"/>
              <a:t>údaje o autorských 	právech </a:t>
            </a:r>
            <a:r>
              <a:rPr lang="cs-CZ" altLang="cs-CZ" sz="2800" dirty="0"/>
              <a:t>(O</a:t>
            </a:r>
            <a:r>
              <a:rPr lang="cs-CZ" altLang="cs-CZ" sz="2800" dirty="0" smtClean="0"/>
              <a:t>) </a:t>
            </a:r>
            <a:r>
              <a:rPr lang="cs-CZ" altLang="cs-CZ" sz="2800" dirty="0" smtClean="0"/>
              <a:t> </a:t>
            </a:r>
            <a:endParaRPr lang="cs-CZ" altLang="cs-CZ" sz="2800" dirty="0"/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800" dirty="0" smtClean="0"/>
              <a:t>270  Adresa </a:t>
            </a:r>
            <a:r>
              <a:rPr lang="cs-CZ" altLang="cs-CZ" sz="2800" dirty="0"/>
              <a:t>(související s obsahem </a:t>
            </a:r>
            <a:r>
              <a:rPr lang="cs-CZ" altLang="cs-CZ" sz="2800" dirty="0" smtClean="0"/>
              <a:t>	dokumentu</a:t>
            </a:r>
            <a:r>
              <a:rPr lang="cs-CZ" altLang="cs-CZ" sz="2800" dirty="0"/>
              <a:t>) (O)</a:t>
            </a:r>
          </a:p>
        </p:txBody>
      </p:sp>
    </p:spTree>
    <p:extLst>
      <p:ext uri="{BB962C8B-B14F-4D97-AF65-F5344CB8AC3E}">
        <p14:creationId xmlns:p14="http://schemas.microsoft.com/office/powerpoint/2010/main" val="87790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794257"/>
          </a:xfrm>
        </p:spPr>
        <p:txBody>
          <a:bodyPr/>
          <a:lstStyle/>
          <a:p>
            <a:r>
              <a:rPr lang="cs-CZ" dirty="0" smtClean="0"/>
              <a:t>Malé opakování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85330" y="1556792"/>
            <a:ext cx="7772870" cy="4536504"/>
          </a:xfrm>
        </p:spPr>
        <p:txBody>
          <a:bodyPr>
            <a:normAutofit/>
          </a:bodyPr>
          <a:lstStyle/>
          <a:p>
            <a:r>
              <a:rPr lang="cs-CZ" dirty="0" smtClean="0"/>
              <a:t>Pole - </a:t>
            </a:r>
            <a:r>
              <a:rPr lang="cs-CZ" dirty="0" err="1" smtClean="0"/>
              <a:t>tagy</a:t>
            </a:r>
            <a:endParaRPr lang="cs-CZ" dirty="0" smtClean="0"/>
          </a:p>
          <a:p>
            <a:r>
              <a:rPr lang="cs-CZ" dirty="0" err="1" smtClean="0"/>
              <a:t>Podpole</a:t>
            </a:r>
            <a:endParaRPr lang="cs-CZ" dirty="0" smtClean="0"/>
          </a:p>
          <a:p>
            <a:r>
              <a:rPr lang="cs-CZ" dirty="0" smtClean="0"/>
              <a:t>Indikátory</a:t>
            </a:r>
          </a:p>
          <a:p>
            <a:r>
              <a:rPr lang="cs-CZ" dirty="0" smtClean="0"/>
              <a:t>Oddělovač </a:t>
            </a:r>
            <a:r>
              <a:rPr lang="cs-CZ" dirty="0" err="1" smtClean="0"/>
              <a:t>podpole</a:t>
            </a:r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245 14 	$</a:t>
            </a:r>
            <a:r>
              <a:rPr lang="cs-CZ" b="1" cap="none" dirty="0" err="1" smtClean="0"/>
              <a:t>aHlavní</a:t>
            </a:r>
            <a:r>
              <a:rPr lang="cs-CZ" b="1" cap="none" dirty="0" smtClean="0"/>
              <a:t> název /$</a:t>
            </a:r>
            <a:r>
              <a:rPr lang="cs-CZ" b="1" cap="none" dirty="0" err="1" smtClean="0"/>
              <a:t>cúdaje</a:t>
            </a:r>
            <a:r>
              <a:rPr lang="cs-CZ" b="1" cap="none" dirty="0" smtClean="0"/>
              <a:t> o odpovědnosti</a:t>
            </a: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041 1-  	$</a:t>
            </a:r>
            <a:r>
              <a:rPr lang="cs-CZ" b="1" cap="none" dirty="0" err="1" smtClean="0"/>
              <a:t>acze$heng</a:t>
            </a:r>
            <a:endParaRPr lang="cs-CZ" b="1" cap="none" dirty="0" smtClean="0"/>
          </a:p>
          <a:p>
            <a:pPr marL="0" indent="0">
              <a:buNone/>
            </a:pPr>
            <a:r>
              <a:rPr lang="cs-CZ" b="1" cap="none" dirty="0" smtClean="0"/>
              <a:t>250	$</a:t>
            </a:r>
            <a:r>
              <a:rPr lang="cs-CZ" b="1" cap="none" dirty="0" err="1" smtClean="0"/>
              <a:t>aVydání</a:t>
            </a:r>
            <a:r>
              <a:rPr lang="cs-CZ" b="1" cap="none" dirty="0" smtClean="0"/>
              <a:t> první</a:t>
            </a:r>
            <a:endParaRPr lang="cs-CZ" b="1" cap="none" dirty="0"/>
          </a:p>
        </p:txBody>
      </p:sp>
    </p:spTree>
    <p:extLst>
      <p:ext uri="{BB962C8B-B14F-4D97-AF65-F5344CB8AC3E}">
        <p14:creationId xmlns:p14="http://schemas.microsoft.com/office/powerpoint/2010/main" val="414276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3375"/>
            <a:ext cx="7772400" cy="1079500"/>
          </a:xfrm>
        </p:spPr>
        <p:txBody>
          <a:bodyPr/>
          <a:lstStyle/>
          <a:p>
            <a:r>
              <a:rPr lang="cs-CZ" altLang="cs-CZ" b="1" dirty="0"/>
              <a:t>250 Údaje o </a:t>
            </a:r>
            <a:r>
              <a:rPr lang="cs-CZ" altLang="cs-CZ" b="1" dirty="0" smtClean="0"/>
              <a:t>vydání (o)</a:t>
            </a:r>
            <a:endParaRPr lang="cs-CZ" altLang="cs-CZ" b="1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85800" y="1484313"/>
            <a:ext cx="7772400" cy="489743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cs-CZ" altLang="cs-CZ" sz="2800" cap="none" dirty="0" smtClean="0"/>
              <a:t>indikátory nedefinovány</a:t>
            </a:r>
          </a:p>
          <a:p>
            <a:pPr>
              <a:lnSpc>
                <a:spcPct val="90000"/>
              </a:lnSpc>
              <a:buNone/>
            </a:pPr>
            <a:r>
              <a:rPr lang="cs-CZ" altLang="cs-CZ" sz="2800" cap="none" dirty="0" smtClean="0"/>
              <a:t>!! u pokračujícího zdroje typu iterace je to údaj 	sekvenčního označení</a:t>
            </a:r>
          </a:p>
          <a:p>
            <a:pPr>
              <a:lnSpc>
                <a:spcPct val="90000"/>
              </a:lnSpc>
              <a:buNone/>
            </a:pPr>
            <a:r>
              <a:rPr lang="en-US" altLang="cs-CZ" sz="2800" cap="none" dirty="0" smtClean="0"/>
              <a:t>$</a:t>
            </a:r>
            <a:r>
              <a:rPr lang="cs-CZ" altLang="cs-CZ" sz="2800" cap="none" dirty="0" smtClean="0"/>
              <a:t>a označení vydání (celé označení včetně 	doplňkového)</a:t>
            </a:r>
            <a:endParaRPr lang="en-US" altLang="cs-CZ" sz="2800" cap="none" dirty="0" smtClean="0"/>
          </a:p>
          <a:p>
            <a:pPr>
              <a:lnSpc>
                <a:spcPct val="90000"/>
              </a:lnSpc>
              <a:buNone/>
            </a:pPr>
            <a:r>
              <a:rPr lang="en-US" altLang="cs-CZ" sz="2800" cap="none" dirty="0" smtClean="0"/>
              <a:t>$</a:t>
            </a:r>
            <a:r>
              <a:rPr lang="cs-CZ" altLang="cs-CZ" sz="2800" cap="none" dirty="0" smtClean="0"/>
              <a:t>b další údaje o vydání (obvykle odpovědnost a 	souběžné údaje, tj. všechny zbývající údaje 	za prvním lomítkem či rovnítkem)</a:t>
            </a:r>
          </a:p>
          <a:p>
            <a:pPr>
              <a:lnSpc>
                <a:spcPct val="90000"/>
              </a:lnSpc>
              <a:buNone/>
            </a:pPr>
            <a:r>
              <a:rPr lang="cs-CZ" altLang="cs-CZ" sz="2800" cap="none" dirty="0" smtClean="0"/>
              <a:t>$3 bližší určení dokumentu (u smíšených dokumentů)</a:t>
            </a:r>
          </a:p>
          <a:p>
            <a:pPr>
              <a:lnSpc>
                <a:spcPct val="90000"/>
              </a:lnSpc>
              <a:buNone/>
            </a:pPr>
            <a:r>
              <a:rPr lang="cs-CZ" altLang="cs-CZ" sz="2800" cap="none" dirty="0"/>
              <a:t>250 </a:t>
            </a:r>
            <a:r>
              <a:rPr lang="en-US" altLang="cs-CZ" sz="2800" cap="none" dirty="0"/>
              <a:t> </a:t>
            </a:r>
            <a:r>
              <a:rPr lang="cs-CZ" altLang="cs-CZ" sz="2800" cap="none" dirty="0"/>
              <a:t>$</a:t>
            </a:r>
            <a:r>
              <a:rPr lang="cs-CZ" altLang="cs-CZ" sz="2800" cap="none" dirty="0" err="1" smtClean="0"/>
              <a:t>aPrvní</a:t>
            </a:r>
            <a:r>
              <a:rPr lang="cs-CZ" altLang="cs-CZ" sz="2800" cap="none" dirty="0" smtClean="0"/>
              <a:t> vydání</a:t>
            </a:r>
          </a:p>
          <a:p>
            <a:pPr>
              <a:lnSpc>
                <a:spcPct val="90000"/>
              </a:lnSpc>
              <a:buNone/>
            </a:pPr>
            <a:r>
              <a:rPr lang="cs-CZ" altLang="cs-CZ" sz="2800" cap="none" dirty="0" smtClean="0"/>
              <a:t>250 </a:t>
            </a:r>
            <a:r>
              <a:rPr lang="en-US" altLang="cs-CZ" sz="2800" cap="none" dirty="0" smtClean="0"/>
              <a:t> </a:t>
            </a:r>
            <a:r>
              <a:rPr lang="cs-CZ" altLang="cs-CZ" sz="2800" cap="none" dirty="0" smtClean="0"/>
              <a:t>$</a:t>
            </a:r>
            <a:r>
              <a:rPr lang="cs-CZ" altLang="cs-CZ" sz="2800" cap="none" dirty="0" err="1" smtClean="0"/>
              <a:t>aVydání</a:t>
            </a:r>
            <a:r>
              <a:rPr lang="cs-CZ" altLang="cs-CZ" sz="2800" cap="none" dirty="0" smtClean="0"/>
              <a:t> 4., v Albatrosu 2. /$</a:t>
            </a:r>
            <a:r>
              <a:rPr lang="cs-CZ" altLang="cs-CZ" sz="2800" cap="none" dirty="0" err="1" smtClean="0"/>
              <a:t>bupravila</a:t>
            </a:r>
            <a:r>
              <a:rPr lang="cs-CZ" altLang="cs-CZ" sz="2800" cap="none" dirty="0" smtClean="0"/>
              <a:t> a 	doplnila Jana Zelená</a:t>
            </a:r>
            <a:endParaRPr lang="cs-CZ" altLang="cs-CZ" sz="2800" cap="none" dirty="0"/>
          </a:p>
        </p:txBody>
      </p:sp>
    </p:spTree>
    <p:extLst>
      <p:ext uri="{BB962C8B-B14F-4D97-AF65-F5344CB8AC3E}">
        <p14:creationId xmlns:p14="http://schemas.microsoft.com/office/powerpoint/2010/main" val="89192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188641"/>
            <a:ext cx="7343054" cy="1944216"/>
          </a:xfrm>
        </p:spPr>
        <p:txBody>
          <a:bodyPr>
            <a:normAutofit/>
          </a:bodyPr>
          <a:lstStyle/>
          <a:p>
            <a:r>
              <a:rPr lang="cs-CZ" altLang="cs-CZ" b="1" dirty="0" smtClean="0"/>
              <a:t>264</a:t>
            </a:r>
            <a:r>
              <a:rPr lang="cs-CZ" altLang="cs-CZ" dirty="0" smtClean="0"/>
              <a:t>  </a:t>
            </a:r>
            <a:r>
              <a:rPr lang="cs-CZ" b="1" dirty="0"/>
              <a:t>Nakladatelské údaje, údaje o vytvoření díla </a:t>
            </a:r>
            <a:r>
              <a:rPr lang="cs-CZ" b="1" dirty="0" smtClean="0"/>
              <a:t>a údaje </a:t>
            </a: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	o autorských právech (O</a:t>
            </a:r>
            <a:r>
              <a:rPr lang="cs-CZ" b="1" dirty="0" smtClean="0"/>
              <a:t>)</a:t>
            </a:r>
            <a:endParaRPr lang="cs-CZ" altLang="cs-CZ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85330" y="2276873"/>
            <a:ext cx="7772870" cy="3744416"/>
          </a:xfrm>
        </p:spPr>
        <p:txBody>
          <a:bodyPr>
            <a:normAutofit/>
          </a:bodyPr>
          <a:lstStyle/>
          <a:p>
            <a:r>
              <a:rPr lang="cs-CZ" cap="none" dirty="0" smtClean="0"/>
              <a:t>opakované výskyty pole se zapisují: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sz="2000" cap="none" dirty="0" smtClean="0"/>
              <a:t>když zapisuji nejen nakladatele, ale i distributora a/nebo výrobce 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sz="2000" cap="none" dirty="0" smtClean="0"/>
              <a:t>při popisu pokračujících zdrojů či vícesvazkových monografií, když se změní nakladatel/distributor/výrobce</a:t>
            </a:r>
          </a:p>
          <a:p>
            <a:r>
              <a:rPr lang="cs-CZ" altLang="cs-CZ" cap="none" dirty="0" smtClean="0"/>
              <a:t>k rozlišení funkcí, posloupnosti nakladatelů a </a:t>
            </a:r>
            <a:r>
              <a:rPr lang="cs-CZ" altLang="cs-CZ" cap="none" dirty="0"/>
              <a:t>generování </a:t>
            </a:r>
            <a:r>
              <a:rPr lang="cs-CZ" altLang="cs-CZ" cap="none" dirty="0" smtClean="0"/>
              <a:t>návěští slouží indikátory – nutno zapsat správnou hodnotu</a:t>
            </a:r>
          </a:p>
          <a:p>
            <a:r>
              <a:rPr lang="cs-CZ" altLang="cs-CZ" cap="none" dirty="0"/>
              <a:t>z</a:t>
            </a:r>
            <a:r>
              <a:rPr lang="cs-CZ" altLang="cs-CZ" cap="none" dirty="0" smtClean="0"/>
              <a:t>obrazení více výskytů pole v ISBD nutno nastavit v systému</a:t>
            </a:r>
            <a:endParaRPr lang="cs-CZ" altLang="cs-CZ" cap="none" dirty="0"/>
          </a:p>
        </p:txBody>
      </p:sp>
    </p:spTree>
    <p:extLst>
      <p:ext uri="{BB962C8B-B14F-4D97-AF65-F5344CB8AC3E}">
        <p14:creationId xmlns:p14="http://schemas.microsoft.com/office/powerpoint/2010/main" val="171484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650242"/>
          </a:xfrm>
        </p:spPr>
        <p:txBody>
          <a:bodyPr/>
          <a:lstStyle/>
          <a:p>
            <a:r>
              <a:rPr lang="cs-CZ" dirty="0" smtClean="0"/>
              <a:t>indikátory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704186" y="1340768"/>
            <a:ext cx="7772870" cy="46085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altLang="cs-CZ" cap="none" dirty="0" smtClean="0"/>
              <a:t>1</a:t>
            </a:r>
            <a:r>
              <a:rPr lang="cs-CZ" altLang="cs-CZ" cap="none" dirty="0"/>
              <a:t>. indikátor – pořadí údajů</a:t>
            </a:r>
          </a:p>
          <a:p>
            <a:pPr marL="914400" lvl="2" indent="0">
              <a:buNone/>
            </a:pPr>
            <a:r>
              <a:rPr lang="en-US" altLang="cs-CZ" sz="2000" cap="none" dirty="0"/>
              <a:t>#</a:t>
            </a:r>
            <a:r>
              <a:rPr lang="cs-CZ" altLang="cs-CZ" sz="2000" cap="none" dirty="0"/>
              <a:t>  neuvádí se/první údaj </a:t>
            </a:r>
          </a:p>
          <a:p>
            <a:pPr marL="914400" lvl="2" indent="0">
              <a:buNone/>
            </a:pPr>
            <a:r>
              <a:rPr lang="cs-CZ" altLang="cs-CZ" sz="2000" cap="none" dirty="0"/>
              <a:t>2  dočasný údaj (zapisuje se s </a:t>
            </a:r>
            <a:r>
              <a:rPr lang="en-US" altLang="cs-CZ" sz="2000" cap="none" dirty="0"/>
              <a:t>$</a:t>
            </a:r>
            <a:r>
              <a:rPr lang="cs-CZ" altLang="cs-CZ" sz="2000" cap="none" dirty="0"/>
              <a:t>3 s příslušným časovým </a:t>
            </a:r>
            <a:r>
              <a:rPr lang="cs-CZ" altLang="cs-CZ" sz="2000" cap="none" dirty="0" smtClean="0"/>
              <a:t>údajem</a:t>
            </a:r>
            <a:r>
              <a:rPr lang="cs-CZ" altLang="cs-CZ" sz="2000" cap="none" dirty="0"/>
              <a:t>)</a:t>
            </a:r>
          </a:p>
          <a:p>
            <a:pPr marL="914400" lvl="2" indent="0">
              <a:buNone/>
            </a:pPr>
            <a:r>
              <a:rPr lang="cs-CZ" altLang="cs-CZ" sz="2000" cap="none" dirty="0"/>
              <a:t>3  současný/poslední údaj (zapisuje se s </a:t>
            </a:r>
            <a:r>
              <a:rPr lang="en-US" altLang="cs-CZ" sz="2000" cap="none" dirty="0"/>
              <a:t>$</a:t>
            </a:r>
            <a:r>
              <a:rPr lang="cs-CZ" altLang="cs-CZ" sz="2000" cap="none" dirty="0"/>
              <a:t>3 s příslušným </a:t>
            </a:r>
            <a:r>
              <a:rPr lang="cs-CZ" altLang="cs-CZ" sz="2000" cap="none" dirty="0" smtClean="0"/>
              <a:t>	časovým </a:t>
            </a:r>
            <a:r>
              <a:rPr lang="cs-CZ" altLang="cs-CZ" sz="2000" cap="none" dirty="0"/>
              <a:t>údajem)</a:t>
            </a:r>
          </a:p>
          <a:p>
            <a:pPr marL="0" indent="0">
              <a:buNone/>
            </a:pPr>
            <a:r>
              <a:rPr lang="cs-CZ" altLang="cs-CZ" cap="none" dirty="0"/>
              <a:t>2. indikátor – funkce</a:t>
            </a:r>
          </a:p>
          <a:p>
            <a:pPr marL="914400" lvl="2" indent="0">
              <a:buNone/>
            </a:pPr>
            <a:r>
              <a:rPr lang="cs-CZ" altLang="cs-CZ" sz="2000" cap="none" dirty="0"/>
              <a:t>0  vytvoření/vznik</a:t>
            </a:r>
          </a:p>
          <a:p>
            <a:pPr marL="914400" lvl="2" indent="0">
              <a:buNone/>
            </a:pPr>
            <a:r>
              <a:rPr lang="cs-CZ" altLang="cs-CZ" sz="2000" cap="none" dirty="0"/>
              <a:t>1  nakladatel</a:t>
            </a:r>
          </a:p>
          <a:p>
            <a:pPr marL="914400" lvl="2" indent="0">
              <a:buNone/>
            </a:pPr>
            <a:r>
              <a:rPr lang="cs-CZ" altLang="cs-CZ" sz="2000" cap="none" dirty="0"/>
              <a:t>2  distributor</a:t>
            </a:r>
          </a:p>
          <a:p>
            <a:pPr marL="914400" lvl="2" indent="0">
              <a:buNone/>
            </a:pPr>
            <a:r>
              <a:rPr lang="cs-CZ" altLang="cs-CZ" sz="2000" cap="none" dirty="0"/>
              <a:t>3  výrobce</a:t>
            </a:r>
          </a:p>
          <a:p>
            <a:pPr marL="914400" lvl="2" indent="0">
              <a:buNone/>
            </a:pPr>
            <a:r>
              <a:rPr lang="cs-CZ" altLang="cs-CZ" sz="2000" cap="none" dirty="0"/>
              <a:t>4  údaje o autorských </a:t>
            </a:r>
            <a:r>
              <a:rPr lang="cs-CZ" altLang="cs-CZ" sz="2000" cap="none" dirty="0" smtClean="0"/>
              <a:t>právech (jen $c)</a:t>
            </a:r>
            <a:endParaRPr lang="cs-CZ" altLang="cs-CZ" sz="2000" cap="none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995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 rot="10800000" flipV="1">
            <a:off x="2483768" y="260648"/>
            <a:ext cx="5974432" cy="720080"/>
          </a:xfrm>
        </p:spPr>
        <p:txBody>
          <a:bodyPr>
            <a:normAutofit/>
          </a:bodyPr>
          <a:lstStyle/>
          <a:p>
            <a:r>
              <a:rPr lang="cs-CZ" altLang="cs-CZ" dirty="0" err="1" smtClean="0"/>
              <a:t>podpole</a:t>
            </a:r>
            <a:endParaRPr lang="cs-CZ" altLang="cs-CZ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755576" y="1196753"/>
            <a:ext cx="7702624" cy="4899248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altLang="cs-CZ" sz="2400" cap="none" dirty="0" smtClean="0"/>
              <a:t>$a</a:t>
            </a:r>
            <a:r>
              <a:rPr lang="cs-CZ" altLang="cs-CZ" sz="2400" cap="none" dirty="0" smtClean="0"/>
              <a:t> místo vydání, distribuce, atd. (O)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cs-CZ" sz="2400" cap="none" dirty="0" smtClean="0"/>
              <a:t>$b</a:t>
            </a:r>
            <a:r>
              <a:rPr lang="cs-CZ" altLang="cs-CZ" sz="2400" cap="none" dirty="0" smtClean="0"/>
              <a:t> jméno (O)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cs-CZ" sz="2400" cap="none" dirty="0" smtClean="0"/>
              <a:t>$</a:t>
            </a:r>
            <a:r>
              <a:rPr lang="cs-CZ" altLang="cs-CZ" sz="2400" cap="none" dirty="0" smtClean="0"/>
              <a:t>c datum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cs-CZ" sz="2400" cap="none" dirty="0" smtClean="0"/>
              <a:t>$</a:t>
            </a:r>
            <a:r>
              <a:rPr lang="cs-CZ" altLang="cs-CZ" sz="2400" cap="none" dirty="0" smtClean="0"/>
              <a:t>3 bližší určení dokumentu - slouží k bližšímu určení 	opakovaných výskytů pole</a:t>
            </a:r>
          </a:p>
          <a:p>
            <a:pPr marL="0" indent="0">
              <a:lnSpc>
                <a:spcPct val="90000"/>
              </a:lnSpc>
              <a:buNone/>
            </a:pPr>
            <a:endParaRPr lang="cs-CZ" altLang="cs-CZ" sz="2400" cap="none" dirty="0"/>
          </a:p>
          <a:p>
            <a:pPr>
              <a:lnSpc>
                <a:spcPct val="90000"/>
              </a:lnSpc>
            </a:pPr>
            <a:r>
              <a:rPr lang="cs-CZ" altLang="cs-CZ" sz="2400" cap="none" dirty="0" smtClean="0"/>
              <a:t>v prvním výskytu pole vždy nakladatelské údaje - </a:t>
            </a:r>
          </a:p>
          <a:p>
            <a:pPr>
              <a:lnSpc>
                <a:spcPct val="90000"/>
              </a:lnSpc>
              <a:buNone/>
            </a:pPr>
            <a:r>
              <a:rPr lang="cs-CZ" altLang="cs-CZ" sz="2400" cap="none" dirty="0" smtClean="0"/>
              <a:t>	povinně $a$b$c</a:t>
            </a:r>
          </a:p>
          <a:p>
            <a:pPr>
              <a:lnSpc>
                <a:spcPct val="90000"/>
              </a:lnSpc>
            </a:pPr>
            <a:r>
              <a:rPr lang="cs-CZ" altLang="cs-CZ" sz="2400" cap="none" dirty="0" smtClean="0"/>
              <a:t>v dalších výskytech s jinou funkcí – může být i jen $b</a:t>
            </a:r>
          </a:p>
          <a:p>
            <a:pPr>
              <a:lnSpc>
                <a:spcPct val="90000"/>
              </a:lnSpc>
            </a:pPr>
            <a:r>
              <a:rPr lang="cs-CZ" altLang="cs-CZ" sz="2400" cap="none" dirty="0" smtClean="0"/>
              <a:t>v dalších výskytech při změně u stejné funkce – není $c, ale je $3</a:t>
            </a:r>
            <a:endParaRPr lang="cs-CZ" altLang="cs-CZ" sz="2400" cap="none" dirty="0"/>
          </a:p>
        </p:txBody>
      </p:sp>
    </p:spTree>
    <p:extLst>
      <p:ext uri="{BB962C8B-B14F-4D97-AF65-F5344CB8AC3E}">
        <p14:creationId xmlns:p14="http://schemas.microsoft.com/office/powerpoint/2010/main" val="163325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52400"/>
          </a:xfrm>
        </p:spPr>
        <p:txBody>
          <a:bodyPr>
            <a:normAutofit fontScale="90000"/>
          </a:bodyPr>
          <a:lstStyle/>
          <a:p>
            <a:endParaRPr lang="cs-CZ" altLang="cs-CZ"/>
          </a:p>
        </p:txBody>
      </p:sp>
      <p:sp>
        <p:nvSpPr>
          <p:cNvPr id="88067" name="Rectangle 1027"/>
          <p:cNvSpPr>
            <a:spLocks noGrp="1" noChangeArrowheads="1"/>
          </p:cNvSpPr>
          <p:nvPr>
            <p:ph sz="quarter" idx="13"/>
          </p:nvPr>
        </p:nvSpPr>
        <p:spPr>
          <a:xfrm>
            <a:off x="827584" y="1052736"/>
            <a:ext cx="7935416" cy="5043264"/>
          </a:xfrm>
        </p:spPr>
        <p:txBody>
          <a:bodyPr/>
          <a:lstStyle/>
          <a:p>
            <a:pPr marL="0" indent="0">
              <a:buNone/>
            </a:pPr>
            <a:r>
              <a:rPr lang="cs-CZ" altLang="cs-CZ" b="1" cap="none" dirty="0" smtClean="0"/>
              <a:t>264 -1 </a:t>
            </a:r>
            <a:r>
              <a:rPr lang="cs-CZ" altLang="cs-CZ" cap="none" dirty="0" smtClean="0"/>
              <a:t>$aV Praze ;$</a:t>
            </a:r>
            <a:r>
              <a:rPr lang="cs-CZ" altLang="cs-CZ" cap="none" dirty="0" err="1" smtClean="0"/>
              <a:t>aa</a:t>
            </a:r>
            <a:r>
              <a:rPr lang="cs-CZ" altLang="cs-CZ" cap="none" dirty="0" smtClean="0"/>
              <a:t> Litomyšli :$bPaseka,$c2003</a:t>
            </a:r>
          </a:p>
          <a:p>
            <a:pPr marL="0" indent="0">
              <a:buNone/>
            </a:pPr>
            <a:r>
              <a:rPr lang="cs-CZ" b="1" dirty="0"/>
              <a:t>264 -1 </a:t>
            </a:r>
            <a:r>
              <a:rPr lang="cs-CZ" cap="none" dirty="0"/>
              <a:t>$a</a:t>
            </a:r>
            <a:r>
              <a:rPr lang="en-US" cap="none" dirty="0"/>
              <a:t>[</a:t>
            </a:r>
            <a:r>
              <a:rPr lang="cs-CZ" cap="none" dirty="0"/>
              <a:t>Č</a:t>
            </a:r>
            <a:r>
              <a:rPr lang="en-US" cap="none" dirty="0" err="1"/>
              <a:t>esko</a:t>
            </a:r>
            <a:r>
              <a:rPr lang="cs-CZ" cap="none" dirty="0"/>
              <a:t>] :$b[nakladatel není známý],$c[mezi 1848 a 1881?</a:t>
            </a:r>
            <a:r>
              <a:rPr lang="en-US" cap="none" dirty="0"/>
              <a:t>]</a:t>
            </a:r>
            <a:endParaRPr lang="cs-CZ" cap="none" dirty="0"/>
          </a:p>
          <a:p>
            <a:pPr marL="0" indent="0">
              <a:buNone/>
            </a:pPr>
            <a:r>
              <a:rPr lang="cs-CZ" altLang="cs-CZ" i="1" cap="none" dirty="0" smtClean="0"/>
              <a:t>provedení na pokračování:</a:t>
            </a:r>
          </a:p>
          <a:p>
            <a:pPr marL="0" indent="0">
              <a:buNone/>
            </a:pPr>
            <a:r>
              <a:rPr lang="cs-CZ" altLang="cs-CZ" b="1" cap="none" dirty="0" smtClean="0"/>
              <a:t>264 -1 </a:t>
            </a:r>
            <a:r>
              <a:rPr lang="cs-CZ" altLang="cs-CZ" cap="none" dirty="0" smtClean="0"/>
              <a:t>$</a:t>
            </a:r>
            <a:r>
              <a:rPr lang="cs-CZ" altLang="cs-CZ" cap="none" dirty="0" err="1" smtClean="0"/>
              <a:t>aPraha</a:t>
            </a:r>
            <a:r>
              <a:rPr lang="cs-CZ" altLang="cs-CZ" cap="none" dirty="0" smtClean="0"/>
              <a:t> :$bSvoboda,$c1964-1999</a:t>
            </a:r>
          </a:p>
          <a:p>
            <a:pPr marL="0" indent="0">
              <a:buNone/>
            </a:pPr>
            <a:r>
              <a:rPr lang="cs-CZ" altLang="cs-CZ" b="1" cap="none" dirty="0" smtClean="0"/>
              <a:t>264 21 </a:t>
            </a:r>
            <a:r>
              <a:rPr lang="cs-CZ" altLang="cs-CZ" cap="none" dirty="0" smtClean="0"/>
              <a:t>$31990-1995$aPraha :$</a:t>
            </a:r>
            <a:r>
              <a:rPr lang="cs-CZ" altLang="cs-CZ" cap="none" dirty="0" err="1" smtClean="0"/>
              <a:t>bMladá</a:t>
            </a:r>
            <a:r>
              <a:rPr lang="cs-CZ" altLang="cs-CZ" cap="none" dirty="0" smtClean="0"/>
              <a:t> fronta</a:t>
            </a:r>
          </a:p>
          <a:p>
            <a:pPr marL="0" indent="0">
              <a:buNone/>
            </a:pPr>
            <a:r>
              <a:rPr lang="cs-CZ" altLang="cs-CZ" b="1" cap="none" dirty="0" smtClean="0"/>
              <a:t>264 31  </a:t>
            </a:r>
            <a:r>
              <a:rPr lang="cs-CZ" altLang="cs-CZ" cap="none" dirty="0" smtClean="0"/>
              <a:t>$31995-1999$aBrno :$</a:t>
            </a:r>
            <a:r>
              <a:rPr lang="cs-CZ" altLang="cs-CZ" cap="none" dirty="0" err="1" smtClean="0"/>
              <a:t>bHost</a:t>
            </a:r>
            <a:endParaRPr lang="cs-CZ" altLang="cs-CZ" cap="none" dirty="0" smtClean="0"/>
          </a:p>
          <a:p>
            <a:pPr marL="0" indent="0">
              <a:buNone/>
            </a:pPr>
            <a:r>
              <a:rPr lang="cs-CZ" altLang="cs-CZ" i="1" cap="none" dirty="0" smtClean="0"/>
              <a:t>provedení s různými funkcemi:</a:t>
            </a:r>
          </a:p>
          <a:p>
            <a:pPr marL="0" indent="0">
              <a:buNone/>
            </a:pPr>
            <a:r>
              <a:rPr lang="cs-CZ" b="1" cap="none" dirty="0" smtClean="0"/>
              <a:t>264 -1</a:t>
            </a:r>
            <a:r>
              <a:rPr lang="cs-CZ" cap="none" dirty="0" smtClean="0"/>
              <a:t> 	$</a:t>
            </a:r>
            <a:r>
              <a:rPr lang="cs-CZ" cap="none" dirty="0" err="1" smtClean="0"/>
              <a:t>aPrag</a:t>
            </a:r>
            <a:r>
              <a:rPr lang="cs-CZ" cap="none" dirty="0" smtClean="0"/>
              <a:t> :$</a:t>
            </a:r>
            <a:r>
              <a:rPr lang="cs-CZ" cap="none" dirty="0" err="1" smtClean="0"/>
              <a:t>bA</a:t>
            </a:r>
            <a:r>
              <a:rPr lang="cs-CZ" cap="none" dirty="0" smtClean="0"/>
              <a:t>. Fritsch,$c1895</a:t>
            </a:r>
          </a:p>
          <a:p>
            <a:pPr marL="0" indent="0">
              <a:buNone/>
            </a:pPr>
            <a:r>
              <a:rPr lang="cs-CZ" b="1" cap="none" dirty="0" smtClean="0"/>
              <a:t>264 -2</a:t>
            </a:r>
            <a:r>
              <a:rPr lang="cs-CZ" cap="none" dirty="0" smtClean="0"/>
              <a:t>  $</a:t>
            </a:r>
            <a:r>
              <a:rPr lang="cs-CZ" cap="none" dirty="0" err="1" smtClean="0"/>
              <a:t>bIn</a:t>
            </a:r>
            <a:r>
              <a:rPr lang="cs-CZ" cap="none" dirty="0" smtClean="0"/>
              <a:t> </a:t>
            </a:r>
            <a:r>
              <a:rPr lang="cs-CZ" cap="none" dirty="0" err="1" smtClean="0"/>
              <a:t>commission</a:t>
            </a:r>
            <a:r>
              <a:rPr lang="cs-CZ" cap="none" dirty="0" smtClean="0"/>
              <a:t> </a:t>
            </a:r>
            <a:r>
              <a:rPr lang="cs-CZ" cap="none" dirty="0" err="1" smtClean="0"/>
              <a:t>bei</a:t>
            </a:r>
            <a:r>
              <a:rPr lang="cs-CZ" cap="none" dirty="0" smtClean="0"/>
              <a:t> Fr. </a:t>
            </a:r>
            <a:r>
              <a:rPr lang="cs-CZ" cap="none" dirty="0" err="1" smtClean="0"/>
              <a:t>Řivnáč</a:t>
            </a:r>
            <a:endParaRPr lang="cs-CZ" cap="none" dirty="0" smtClean="0"/>
          </a:p>
          <a:p>
            <a:pPr marL="0" indent="0">
              <a:buNone/>
            </a:pPr>
            <a:r>
              <a:rPr lang="cs-CZ" b="1" cap="none" dirty="0" smtClean="0"/>
              <a:t>264 -3</a:t>
            </a:r>
            <a:r>
              <a:rPr lang="cs-CZ" cap="none" dirty="0" smtClean="0"/>
              <a:t>  $</a:t>
            </a:r>
            <a:r>
              <a:rPr lang="cs-CZ" cap="none" dirty="0" err="1" smtClean="0"/>
              <a:t>bTiskem</a:t>
            </a:r>
            <a:r>
              <a:rPr lang="cs-CZ" cap="none" dirty="0" smtClean="0"/>
              <a:t> dr. Ed. Grégra</a:t>
            </a:r>
          </a:p>
          <a:p>
            <a:pPr marL="0" indent="0">
              <a:buNone/>
            </a:pPr>
            <a:endParaRPr lang="cs-CZ" altLang="cs-CZ" i="1" cap="none" dirty="0"/>
          </a:p>
          <a:p>
            <a:pPr marL="0" indent="0">
              <a:buNone/>
            </a:pPr>
            <a:endParaRPr lang="cs-CZ" altLang="cs-CZ" cap="none" dirty="0" smtClean="0"/>
          </a:p>
          <a:p>
            <a:pPr marL="0" indent="0">
              <a:buNone/>
            </a:pPr>
            <a:endParaRPr lang="cs-CZ" altLang="cs-CZ" cap="none" dirty="0" smtClean="0"/>
          </a:p>
        </p:txBody>
      </p:sp>
    </p:spTree>
    <p:extLst>
      <p:ext uri="{BB962C8B-B14F-4D97-AF65-F5344CB8AC3E}">
        <p14:creationId xmlns:p14="http://schemas.microsoft.com/office/powerpoint/2010/main" val="242872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332" y="260649"/>
            <a:ext cx="7773338" cy="288032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85330" y="980729"/>
            <a:ext cx="7772870" cy="4810472"/>
          </a:xfrm>
        </p:spPr>
        <p:txBody>
          <a:bodyPr/>
          <a:lstStyle/>
          <a:p>
            <a:pPr marL="0" indent="0">
              <a:buFont typeface="Monotype Sorts" charset="2"/>
              <a:buNone/>
              <a:defRPr/>
            </a:pPr>
            <a:r>
              <a:rPr lang="cs-CZ" altLang="cs-CZ" i="1" cap="none" dirty="0"/>
              <a:t>d</a:t>
            </a:r>
            <a:r>
              <a:rPr lang="cs-CZ" altLang="cs-CZ" i="1" cap="none" dirty="0" smtClean="0"/>
              <a:t>atum odvozené z copyrightu:</a:t>
            </a:r>
          </a:p>
          <a:p>
            <a:pPr marL="0" indent="0">
              <a:buFont typeface="Monotype Sorts" charset="2"/>
              <a:buNone/>
              <a:defRPr/>
            </a:pPr>
            <a:r>
              <a:rPr lang="cs-CZ" altLang="cs-CZ" b="1" cap="none" dirty="0" smtClean="0"/>
              <a:t>264 -1 </a:t>
            </a:r>
            <a:r>
              <a:rPr lang="en-US" altLang="cs-CZ" cap="none" dirty="0" smtClean="0"/>
              <a:t>$</a:t>
            </a:r>
            <a:r>
              <a:rPr lang="cs-CZ" altLang="cs-CZ" cap="none" dirty="0" err="1" smtClean="0"/>
              <a:t>aV</a:t>
            </a:r>
            <a:r>
              <a:rPr lang="cs-CZ" altLang="cs-CZ" cap="none" dirty="0" smtClean="0"/>
              <a:t> Praze :$</a:t>
            </a:r>
            <a:r>
              <a:rPr lang="cs-CZ" altLang="cs-CZ" cap="none" dirty="0" err="1" smtClean="0"/>
              <a:t>bAlbatros</a:t>
            </a:r>
            <a:r>
              <a:rPr lang="cs-CZ" altLang="cs-CZ" cap="none" dirty="0" smtClean="0"/>
              <a:t>,</a:t>
            </a:r>
            <a:r>
              <a:rPr lang="en-US" altLang="cs-CZ" cap="none" dirty="0" smtClean="0"/>
              <a:t>$</a:t>
            </a:r>
            <a:r>
              <a:rPr lang="cs-CZ" altLang="cs-CZ" cap="none" dirty="0" smtClean="0"/>
              <a:t>c[1960]</a:t>
            </a:r>
          </a:p>
          <a:p>
            <a:pPr marL="0" indent="0">
              <a:buFont typeface="Monotype Sorts" charset="2"/>
              <a:buNone/>
              <a:defRPr/>
            </a:pPr>
            <a:r>
              <a:rPr lang="cs-CZ" altLang="cs-CZ" b="1" cap="none" dirty="0" smtClean="0"/>
              <a:t>264 -4 </a:t>
            </a:r>
            <a:r>
              <a:rPr lang="cs-CZ" altLang="cs-CZ" cap="none" dirty="0" smtClean="0"/>
              <a:t>$c</a:t>
            </a:r>
            <a:r>
              <a:rPr lang="cs-CZ" cap="none" dirty="0" smtClean="0"/>
              <a:t>©1959</a:t>
            </a:r>
            <a:endParaRPr lang="cs-CZ" altLang="cs-CZ" cap="none" dirty="0" smtClean="0"/>
          </a:p>
          <a:p>
            <a:pPr marL="0" indent="0">
              <a:buFont typeface="Monotype Sorts" charset="2"/>
              <a:buNone/>
              <a:defRPr/>
            </a:pPr>
            <a:r>
              <a:rPr lang="cs-CZ" i="1" cap="none" dirty="0" smtClean="0"/>
              <a:t>nepublikované zdroje: </a:t>
            </a:r>
          </a:p>
          <a:p>
            <a:pPr marL="0" indent="0">
              <a:buFont typeface="Monotype Sorts" charset="2"/>
              <a:buNone/>
              <a:defRPr/>
            </a:pPr>
            <a:r>
              <a:rPr lang="cs-CZ" b="1" cap="none" dirty="0" smtClean="0"/>
              <a:t>264 -0</a:t>
            </a:r>
            <a:r>
              <a:rPr lang="cs-CZ" cap="none" dirty="0" smtClean="0"/>
              <a:t> $c2014</a:t>
            </a:r>
          </a:p>
          <a:p>
            <a:pPr marL="0" indent="0">
              <a:buFont typeface="Monotype Sorts" charset="2"/>
              <a:buNone/>
              <a:defRPr/>
            </a:pPr>
            <a:r>
              <a:rPr lang="cs-CZ" b="1" cap="none" dirty="0" smtClean="0"/>
              <a:t>264 -0</a:t>
            </a:r>
            <a:r>
              <a:rPr lang="cs-CZ" cap="none" dirty="0" smtClean="0"/>
              <a:t> $aPraha,$c1983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63000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2656"/>
            <a:ext cx="7772400" cy="1224136"/>
          </a:xfrm>
        </p:spPr>
        <p:txBody>
          <a:bodyPr/>
          <a:lstStyle/>
          <a:p>
            <a:r>
              <a:rPr lang="cs-CZ" altLang="cs-CZ" b="1" dirty="0"/>
              <a:t>3XX  Údaje fyzického </a:t>
            </a:r>
            <a:r>
              <a:rPr lang="cs-CZ" altLang="cs-CZ" b="1" dirty="0" smtClean="0"/>
              <a:t>popisu</a:t>
            </a:r>
            <a:br>
              <a:rPr lang="cs-CZ" altLang="cs-CZ" b="1" dirty="0" smtClean="0"/>
            </a:br>
            <a:r>
              <a:rPr lang="cs-CZ" altLang="cs-CZ" sz="2400" dirty="0" smtClean="0"/>
              <a:t>výběr pro knihy a seriály</a:t>
            </a:r>
            <a:endParaRPr lang="cs-CZ" altLang="cs-CZ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115616" y="1916832"/>
            <a:ext cx="7342584" cy="4636368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cs-CZ" altLang="cs-CZ" sz="2800" dirty="0"/>
              <a:t>300  Fyzický popis (O)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800" dirty="0" smtClean="0"/>
              <a:t>310  </a:t>
            </a:r>
            <a:r>
              <a:rPr lang="cs-CZ" altLang="cs-CZ" sz="2800" dirty="0"/>
              <a:t>Současná periodicita (NO)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800" dirty="0"/>
              <a:t>321  Předcházející periodicita (O)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800" dirty="0" smtClean="0"/>
              <a:t>336  typ obsahu </a:t>
            </a:r>
            <a:r>
              <a:rPr lang="cs-CZ" altLang="cs-CZ" sz="2800" dirty="0"/>
              <a:t>(O)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800" dirty="0" smtClean="0"/>
              <a:t>337  typ média (O</a:t>
            </a:r>
            <a:r>
              <a:rPr lang="cs-CZ" altLang="cs-CZ" sz="2800" dirty="0"/>
              <a:t>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800" dirty="0" smtClean="0"/>
              <a:t>338  typ nosiče (O</a:t>
            </a:r>
            <a:r>
              <a:rPr lang="cs-CZ" altLang="cs-CZ" sz="2800" dirty="0"/>
              <a:t>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800" dirty="0"/>
              <a:t>362  Data vydávání a/nebo sekvenční </a:t>
            </a:r>
            <a:r>
              <a:rPr lang="cs-CZ" altLang="cs-CZ" sz="2800" dirty="0" smtClean="0"/>
              <a:t>	označení (</a:t>
            </a:r>
            <a:r>
              <a:rPr lang="cs-CZ" altLang="cs-CZ" sz="2800" dirty="0"/>
              <a:t>O</a:t>
            </a:r>
            <a:r>
              <a:rPr lang="cs-CZ" altLang="cs-CZ" sz="2800" dirty="0" smtClean="0"/>
              <a:t>)</a:t>
            </a: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55144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332" y="404665"/>
            <a:ext cx="7773338" cy="1008112"/>
          </a:xfrm>
        </p:spPr>
        <p:txBody>
          <a:bodyPr/>
          <a:lstStyle/>
          <a:p>
            <a:r>
              <a:rPr lang="cs-CZ" altLang="cs-CZ" b="1" dirty="0"/>
              <a:t>300  Fyzický </a:t>
            </a:r>
            <a:r>
              <a:rPr lang="cs-CZ" altLang="cs-CZ" b="1" dirty="0" smtClean="0"/>
              <a:t>popis (o)</a:t>
            </a:r>
            <a:endParaRPr lang="cs-CZ" altLang="cs-CZ" b="1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11560" y="1556792"/>
            <a:ext cx="7846640" cy="47525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2600" cap="none" dirty="0" smtClean="0"/>
              <a:t>indikátory nedefinovány</a:t>
            </a:r>
          </a:p>
          <a:p>
            <a:pPr marL="0" indent="0">
              <a:buNone/>
            </a:pPr>
            <a:r>
              <a:rPr lang="cs-CZ" altLang="cs-CZ" sz="2600" cap="none" dirty="0" err="1" smtClean="0"/>
              <a:t>podpole</a:t>
            </a:r>
            <a:endParaRPr lang="cs-CZ" altLang="cs-CZ" sz="2600" cap="none" dirty="0" smtClean="0"/>
          </a:p>
          <a:p>
            <a:r>
              <a:rPr lang="en-US" altLang="cs-CZ" sz="2600" cap="none" dirty="0" smtClean="0"/>
              <a:t>$a</a:t>
            </a:r>
            <a:r>
              <a:rPr lang="cs-CZ" altLang="cs-CZ" sz="2600" cap="none" dirty="0" smtClean="0"/>
              <a:t>  rozsah </a:t>
            </a:r>
          </a:p>
          <a:p>
            <a:r>
              <a:rPr lang="en-US" altLang="cs-CZ" sz="2600" cap="none" dirty="0" smtClean="0"/>
              <a:t>$b</a:t>
            </a:r>
            <a:r>
              <a:rPr lang="cs-CZ" altLang="cs-CZ" sz="2600" cap="none" dirty="0" smtClean="0"/>
              <a:t>  další fyzické údaje</a:t>
            </a:r>
          </a:p>
          <a:p>
            <a:r>
              <a:rPr lang="en-US" altLang="cs-CZ" sz="2600" cap="none" dirty="0" smtClean="0"/>
              <a:t>$</a:t>
            </a:r>
            <a:r>
              <a:rPr lang="cs-CZ" altLang="cs-CZ" sz="2600" cap="none" dirty="0" smtClean="0"/>
              <a:t>c  rozměr </a:t>
            </a:r>
          </a:p>
          <a:p>
            <a:r>
              <a:rPr lang="en-US" altLang="cs-CZ" sz="2600" cap="none" dirty="0" smtClean="0"/>
              <a:t>$</a:t>
            </a:r>
            <a:r>
              <a:rPr lang="cs-CZ" altLang="cs-CZ" sz="2600" cap="none" dirty="0" smtClean="0"/>
              <a:t>e  doprovodný materiál (NO)</a:t>
            </a:r>
          </a:p>
          <a:p>
            <a:r>
              <a:rPr lang="en-US" altLang="cs-CZ" sz="2600" cap="none" dirty="0" smtClean="0"/>
              <a:t>$</a:t>
            </a:r>
            <a:r>
              <a:rPr lang="cs-CZ" altLang="cs-CZ" sz="2600" cap="none" dirty="0" smtClean="0"/>
              <a:t>3 bližší určení dokumentu</a:t>
            </a:r>
          </a:p>
        </p:txBody>
      </p:sp>
      <p:pic>
        <p:nvPicPr>
          <p:cNvPr id="4" name="Picture 4" descr="PE01616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772816"/>
            <a:ext cx="2514600" cy="2287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8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332" y="332657"/>
            <a:ext cx="7773338" cy="57606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755576" y="1268760"/>
            <a:ext cx="7772870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2400" b="1" cap="none" dirty="0"/>
              <a:t>300  </a:t>
            </a:r>
            <a:r>
              <a:rPr lang="cs-CZ" altLang="cs-CZ" sz="2400" cap="none" dirty="0"/>
              <a:t>$a298 stran :$</a:t>
            </a:r>
            <a:r>
              <a:rPr lang="cs-CZ" altLang="cs-CZ" sz="2400" cap="none" dirty="0" err="1"/>
              <a:t>bmapy</a:t>
            </a:r>
            <a:r>
              <a:rPr lang="cs-CZ" altLang="cs-CZ" sz="2400" cap="none" dirty="0"/>
              <a:t> ;$c21 cm +$e1 CD + 1 </a:t>
            </a:r>
            <a:r>
              <a:rPr lang="cs-CZ" altLang="cs-CZ" sz="2400" cap="none" dirty="0" smtClean="0"/>
              <a:t>DVD</a:t>
            </a:r>
          </a:p>
          <a:p>
            <a:pPr marL="0" indent="0">
              <a:buNone/>
            </a:pPr>
            <a:r>
              <a:rPr lang="cs-CZ" sz="2400" b="1" cap="none" dirty="0" smtClean="0"/>
              <a:t>300</a:t>
            </a:r>
            <a:r>
              <a:rPr lang="cs-CZ" sz="2400" cap="none" dirty="0" smtClean="0"/>
              <a:t>  $a86 stran, 16 nečíslovaných listů obrazových příloh : 	$</a:t>
            </a:r>
            <a:r>
              <a:rPr lang="cs-CZ" sz="2400" cap="none" dirty="0" err="1" smtClean="0"/>
              <a:t>bilustrace</a:t>
            </a:r>
            <a:r>
              <a:rPr lang="cs-CZ" sz="2400" cap="none" dirty="0" smtClean="0"/>
              <a:t>, portréty ;$c18 cm</a:t>
            </a:r>
          </a:p>
          <a:p>
            <a:pPr>
              <a:buFont typeface="Monotype Sorts" charset="2"/>
              <a:buNone/>
              <a:defRPr/>
            </a:pPr>
            <a:r>
              <a:rPr lang="cs-CZ" sz="2400" b="1" cap="none" dirty="0" smtClean="0"/>
              <a:t>300</a:t>
            </a:r>
            <a:r>
              <a:rPr lang="cs-CZ" sz="2400" cap="none" dirty="0" smtClean="0"/>
              <a:t>  $a2 svazky (</a:t>
            </a:r>
            <a:r>
              <a:rPr lang="cs-CZ" sz="2400" cap="none" dirty="0" err="1" smtClean="0"/>
              <a:t>viii</a:t>
            </a:r>
            <a:r>
              <a:rPr lang="cs-CZ" sz="2400" cap="none" dirty="0" smtClean="0"/>
              <a:t>, 388; </a:t>
            </a:r>
            <a:r>
              <a:rPr lang="cs-CZ" sz="2400" cap="none" dirty="0" err="1" smtClean="0"/>
              <a:t>ix</a:t>
            </a:r>
            <a:r>
              <a:rPr lang="cs-CZ" sz="2400" cap="none" dirty="0" smtClean="0"/>
              <a:t>, 362 stran) :$</a:t>
            </a:r>
            <a:r>
              <a:rPr lang="cs-CZ" sz="2400" cap="none" dirty="0" err="1" smtClean="0"/>
              <a:t>bilustrace</a:t>
            </a:r>
            <a:r>
              <a:rPr lang="cs-CZ" sz="2400" cap="none" dirty="0" smtClean="0"/>
              <a:t>, noty ; 	$c30 cm +$e4 mapy (90 x 45 cm složeno na 30 x 15 	cm)</a:t>
            </a:r>
          </a:p>
          <a:p>
            <a:pPr>
              <a:buFont typeface="Monotype Sorts" charset="2"/>
              <a:buNone/>
              <a:defRPr/>
            </a:pPr>
            <a:r>
              <a:rPr lang="cs-CZ" sz="2400" b="1" cap="none" dirty="0" smtClean="0"/>
              <a:t>300</a:t>
            </a:r>
            <a:r>
              <a:rPr lang="cs-CZ" sz="2400" cap="none" dirty="0" smtClean="0"/>
              <a:t>  $a3 svazky (1288 stran) :$</a:t>
            </a:r>
            <a:r>
              <a:rPr lang="cs-CZ" sz="2400" cap="none" dirty="0" err="1" smtClean="0"/>
              <a:t>bbarevné</a:t>
            </a:r>
            <a:r>
              <a:rPr lang="cs-CZ" sz="2400" cap="none" dirty="0" smtClean="0"/>
              <a:t> ilustrace ;$c25 cm</a:t>
            </a:r>
          </a:p>
          <a:p>
            <a:pPr marL="0" indent="0">
              <a:buNone/>
              <a:defRPr/>
            </a:pPr>
            <a:r>
              <a:rPr lang="cs-CZ" sz="2400" b="1" cap="none" dirty="0" smtClean="0"/>
              <a:t>300</a:t>
            </a:r>
            <a:r>
              <a:rPr lang="cs-CZ" sz="2400" cap="none" dirty="0" smtClean="0"/>
              <a:t>  $</a:t>
            </a:r>
            <a:r>
              <a:rPr lang="cs-CZ" sz="2400" cap="none" dirty="0" err="1" smtClean="0"/>
              <a:t>aPřibližně</a:t>
            </a:r>
            <a:r>
              <a:rPr lang="cs-CZ" sz="2400" cap="none" dirty="0" smtClean="0"/>
              <a:t> 600 stran ;$c21 cm</a:t>
            </a:r>
          </a:p>
          <a:p>
            <a:pPr marL="0" indent="0">
              <a:buNone/>
              <a:defRPr/>
            </a:pPr>
            <a:r>
              <a:rPr lang="cs-CZ" sz="2400" b="1" cap="none" dirty="0"/>
              <a:t>300</a:t>
            </a:r>
            <a:r>
              <a:rPr lang="cs-CZ" sz="2400" cap="none" dirty="0"/>
              <a:t>  </a:t>
            </a:r>
            <a:r>
              <a:rPr lang="cs-CZ" sz="2400" cap="none" dirty="0" smtClean="0"/>
              <a:t>$3Diář$a55 stran ;$c15 cm</a:t>
            </a:r>
            <a:endParaRPr lang="cs-CZ" altLang="cs-CZ" sz="2400" cap="none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38932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332" y="618519"/>
            <a:ext cx="7773338" cy="1298314"/>
          </a:xfrm>
        </p:spPr>
        <p:txBody>
          <a:bodyPr/>
          <a:lstStyle/>
          <a:p>
            <a:r>
              <a:rPr lang="cs-CZ" altLang="cs-CZ" b="1" dirty="0"/>
              <a:t>310  Současná </a:t>
            </a:r>
            <a:r>
              <a:rPr lang="cs-CZ" altLang="cs-CZ" b="1" dirty="0" smtClean="0"/>
              <a:t>periodicita (NO)</a:t>
            </a:r>
            <a:br>
              <a:rPr lang="cs-CZ" altLang="cs-CZ" b="1" dirty="0" smtClean="0"/>
            </a:br>
            <a:r>
              <a:rPr lang="cs-CZ" altLang="cs-CZ" cap="none" dirty="0"/>
              <a:t>(jen u pokračujících zdrojů)</a:t>
            </a:r>
            <a:endParaRPr lang="cs-CZ" altLang="cs-CZ" b="1" dirty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85330" y="2276872"/>
            <a:ext cx="7772870" cy="38164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2400" cap="none" dirty="0" smtClean="0"/>
              <a:t>indikátory nedefinovány</a:t>
            </a:r>
          </a:p>
          <a:p>
            <a:pPr marL="0" indent="0">
              <a:buNone/>
            </a:pPr>
            <a:r>
              <a:rPr lang="cs-CZ" altLang="cs-CZ" sz="2400" cap="none" dirty="0" err="1" smtClean="0"/>
              <a:t>podpole</a:t>
            </a:r>
            <a:r>
              <a:rPr lang="cs-CZ" altLang="cs-CZ" sz="2400" cap="none" dirty="0" smtClean="0"/>
              <a:t>:</a:t>
            </a:r>
          </a:p>
          <a:p>
            <a:r>
              <a:rPr lang="en-US" altLang="cs-CZ" sz="2400" cap="none" dirty="0" smtClean="0"/>
              <a:t>$</a:t>
            </a:r>
            <a:r>
              <a:rPr lang="cs-CZ" altLang="cs-CZ" sz="2400" cap="none" dirty="0" smtClean="0"/>
              <a:t>a  současná periodicita (obvykle slovní ekvivalenty kódů z 008)</a:t>
            </a:r>
          </a:p>
          <a:p>
            <a:r>
              <a:rPr lang="en-US" altLang="cs-CZ" sz="2400" cap="none" dirty="0" smtClean="0"/>
              <a:t>$</a:t>
            </a:r>
            <a:r>
              <a:rPr lang="cs-CZ" altLang="cs-CZ" sz="2400" cap="none" dirty="0" smtClean="0"/>
              <a:t>b  data označující současnou periodicitu – uvádí se počáteční datum současné periodicity, když je zapsáno i pole 321</a:t>
            </a:r>
            <a:endParaRPr lang="cs-CZ" altLang="cs-CZ" sz="2400" cap="none" dirty="0"/>
          </a:p>
        </p:txBody>
      </p:sp>
    </p:spTree>
    <p:extLst>
      <p:ext uri="{BB962C8B-B14F-4D97-AF65-F5344CB8AC3E}">
        <p14:creationId xmlns:p14="http://schemas.microsoft.com/office/powerpoint/2010/main" val="180573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r>
              <a:rPr lang="cs-CZ" altLang="cs-CZ"/>
              <a:t>Interpunkce</a:t>
            </a:r>
          </a:p>
        </p:txBody>
      </p:sp>
      <p:sp>
        <p:nvSpPr>
          <p:cNvPr id="57347" name="Rectangle 1027"/>
          <p:cNvSpPr>
            <a:spLocks noGrp="1" noChangeArrowheads="1"/>
          </p:cNvSpPr>
          <p:nvPr>
            <p:ph sz="quarter" idx="13"/>
          </p:nvPr>
        </p:nvSpPr>
        <p:spPr>
          <a:xfrm>
            <a:off x="685800" y="1484784"/>
            <a:ext cx="7772400" cy="4608512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sz="2600" cap="none" dirty="0" smtClean="0"/>
              <a:t>interpunkce uvnitř polí a podpolí se zapisuje</a:t>
            </a:r>
          </a:p>
          <a:p>
            <a:pPr>
              <a:lnSpc>
                <a:spcPct val="90000"/>
              </a:lnSpc>
            </a:pPr>
            <a:r>
              <a:rPr lang="cs-CZ" altLang="cs-CZ" sz="2600" cap="none" dirty="0" smtClean="0"/>
              <a:t>nejen proto je nutné držet </a:t>
            </a:r>
            <a:r>
              <a:rPr lang="cs-CZ" altLang="cs-CZ" sz="2600" cap="none" dirty="0"/>
              <a:t>pořadí podpolí </a:t>
            </a:r>
            <a:r>
              <a:rPr lang="cs-CZ" altLang="cs-CZ" sz="2600" cap="none" dirty="0" smtClean="0"/>
              <a:t>zapsané katalogizátorem, systém nesmí rovnat pořadí podpolí sám abecedně!!</a:t>
            </a:r>
          </a:p>
          <a:p>
            <a:pPr>
              <a:lnSpc>
                <a:spcPct val="90000"/>
              </a:lnSpc>
            </a:pPr>
            <a:r>
              <a:rPr lang="cs-CZ" altLang="cs-CZ" sz="2600" cap="none" dirty="0" smtClean="0"/>
              <a:t>v některých případech lze interpunkci generovat systémem</a:t>
            </a:r>
          </a:p>
          <a:p>
            <a:pPr>
              <a:lnSpc>
                <a:spcPct val="90000"/>
              </a:lnSpc>
            </a:pPr>
            <a:r>
              <a:rPr lang="cs-CZ" altLang="cs-CZ" sz="2600" cap="none" dirty="0" smtClean="0">
                <a:solidFill>
                  <a:srgbClr val="FF0000"/>
                </a:solidFill>
              </a:rPr>
              <a:t>!!!</a:t>
            </a:r>
            <a:r>
              <a:rPr lang="cs-CZ" altLang="cs-CZ" sz="2600" cap="none" dirty="0" smtClean="0"/>
              <a:t> tečka na konci polí se nezapisuje</a:t>
            </a:r>
          </a:p>
          <a:p>
            <a:pPr>
              <a:lnSpc>
                <a:spcPct val="90000"/>
              </a:lnSpc>
            </a:pPr>
            <a:r>
              <a:rPr lang="cs-CZ" altLang="cs-CZ" sz="2600" cap="none" dirty="0" smtClean="0"/>
              <a:t>interpunkce uvedena v manuálu přímo u jednotlivých polí a podpolí a odpovídá  ISBD</a:t>
            </a:r>
          </a:p>
          <a:p>
            <a:pPr>
              <a:lnSpc>
                <a:spcPct val="90000"/>
              </a:lnSpc>
            </a:pPr>
            <a:r>
              <a:rPr lang="cs-CZ" altLang="cs-CZ" sz="2600" cap="none" dirty="0" smtClean="0"/>
              <a:t>u selekčních údajů nebo zároveň popisných i selekčních údajů se obvykle nezapisují členy vyloučené z řazení</a:t>
            </a:r>
          </a:p>
        </p:txBody>
      </p:sp>
    </p:spTree>
    <p:extLst>
      <p:ext uri="{BB962C8B-B14F-4D97-AF65-F5344CB8AC3E}">
        <p14:creationId xmlns:p14="http://schemas.microsoft.com/office/powerpoint/2010/main" val="197386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1143000"/>
          </a:xfrm>
        </p:spPr>
        <p:txBody>
          <a:bodyPr/>
          <a:lstStyle/>
          <a:p>
            <a:r>
              <a:rPr lang="cs-CZ" altLang="cs-CZ" b="1" dirty="0"/>
              <a:t>321  Předcházející </a:t>
            </a:r>
            <a:r>
              <a:rPr lang="cs-CZ" altLang="cs-CZ" b="1" dirty="0" smtClean="0"/>
              <a:t>periodicita (O)</a:t>
            </a:r>
            <a:br>
              <a:rPr lang="cs-CZ" altLang="cs-CZ" b="1" dirty="0" smtClean="0"/>
            </a:br>
            <a:r>
              <a:rPr lang="cs-CZ" altLang="cs-CZ" cap="none" dirty="0"/>
              <a:t>(jen u pokračujících zdrojů)</a:t>
            </a:r>
            <a:endParaRPr lang="cs-CZ" altLang="cs-CZ" b="1" dirty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85800" y="1700808"/>
            <a:ext cx="7772400" cy="4680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2400" cap="none" dirty="0" smtClean="0"/>
              <a:t>pole se používá pouze tehdy, je-li zapsáno pole 310 </a:t>
            </a:r>
          </a:p>
          <a:p>
            <a:pPr marL="0" indent="0">
              <a:buNone/>
            </a:pPr>
            <a:r>
              <a:rPr lang="cs-CZ" altLang="cs-CZ" sz="2400" cap="none" dirty="0" smtClean="0"/>
              <a:t>indikátory </a:t>
            </a:r>
            <a:r>
              <a:rPr lang="cs-CZ" altLang="cs-CZ" sz="2400" cap="none" dirty="0"/>
              <a:t>nedefinovány</a:t>
            </a:r>
          </a:p>
          <a:p>
            <a:pPr marL="0" indent="0">
              <a:buNone/>
            </a:pPr>
            <a:r>
              <a:rPr lang="cs-CZ" altLang="cs-CZ" sz="2400" cap="none" dirty="0" err="1" smtClean="0"/>
              <a:t>podpole</a:t>
            </a:r>
            <a:r>
              <a:rPr lang="cs-CZ" altLang="cs-CZ" sz="2400" cap="none" dirty="0" smtClean="0"/>
              <a:t>:</a:t>
            </a:r>
          </a:p>
          <a:p>
            <a:r>
              <a:rPr lang="en-US" altLang="cs-CZ" sz="2400" cap="none" dirty="0" smtClean="0"/>
              <a:t>$</a:t>
            </a:r>
            <a:r>
              <a:rPr lang="cs-CZ" altLang="cs-CZ" sz="2400" cap="none" dirty="0" smtClean="0"/>
              <a:t>a  předcházející periodicita</a:t>
            </a:r>
          </a:p>
          <a:p>
            <a:r>
              <a:rPr lang="en-US" altLang="cs-CZ" sz="2400" cap="none" dirty="0" smtClean="0"/>
              <a:t>$</a:t>
            </a:r>
            <a:r>
              <a:rPr lang="cs-CZ" altLang="cs-CZ" sz="2400" cap="none" dirty="0" smtClean="0"/>
              <a:t>b  data označující předcházející periodicitu</a:t>
            </a:r>
          </a:p>
          <a:p>
            <a:endParaRPr lang="cs-CZ" altLang="cs-CZ" sz="2400" cap="none" dirty="0" smtClean="0"/>
          </a:p>
          <a:p>
            <a:pPr marL="0" indent="0">
              <a:buNone/>
            </a:pPr>
            <a:r>
              <a:rPr lang="cs-CZ" altLang="cs-CZ" sz="2400" b="1" cap="none" dirty="0" smtClean="0"/>
              <a:t>310</a:t>
            </a:r>
            <a:r>
              <a:rPr lang="cs-CZ" altLang="cs-CZ" sz="2400" cap="none" dirty="0" smtClean="0"/>
              <a:t> $a2x ročně,$b2009-</a:t>
            </a:r>
          </a:p>
          <a:p>
            <a:pPr marL="0" indent="0">
              <a:buNone/>
            </a:pPr>
            <a:r>
              <a:rPr lang="cs-CZ" altLang="cs-CZ" sz="2400" b="1" cap="none" dirty="0" smtClean="0"/>
              <a:t>321</a:t>
            </a:r>
            <a:r>
              <a:rPr lang="cs-CZ" altLang="cs-CZ" sz="2400" cap="none" dirty="0" smtClean="0"/>
              <a:t> $a1x ročně,$b1974-2008</a:t>
            </a:r>
            <a:endParaRPr lang="cs-CZ" altLang="cs-CZ" sz="2400" cap="none" dirty="0"/>
          </a:p>
        </p:txBody>
      </p:sp>
    </p:spTree>
    <p:extLst>
      <p:ext uri="{BB962C8B-B14F-4D97-AF65-F5344CB8AC3E}">
        <p14:creationId xmlns:p14="http://schemas.microsoft.com/office/powerpoint/2010/main" val="254131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188913"/>
            <a:ext cx="7414592" cy="1583903"/>
          </a:xfrm>
        </p:spPr>
        <p:txBody>
          <a:bodyPr>
            <a:normAutofit fontScale="90000"/>
          </a:bodyPr>
          <a:lstStyle/>
          <a:p>
            <a:r>
              <a:rPr lang="cs-CZ" altLang="cs-CZ" sz="4000" b="1" dirty="0"/>
              <a:t>362 Data vydávání a/nebo sekvenční </a:t>
            </a:r>
            <a:r>
              <a:rPr lang="cs-CZ" altLang="cs-CZ" sz="4000" b="1" dirty="0" smtClean="0"/>
              <a:t>označení (O)</a:t>
            </a:r>
            <a:br>
              <a:rPr lang="cs-CZ" altLang="cs-CZ" sz="4000" b="1" dirty="0" smtClean="0"/>
            </a:br>
            <a:r>
              <a:rPr lang="cs-CZ" altLang="cs-CZ" cap="none" dirty="0"/>
              <a:t>(jen u pokračujících zdrojů)</a:t>
            </a:r>
            <a:endParaRPr lang="cs-CZ" altLang="cs-CZ" sz="40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85800" y="2132856"/>
            <a:ext cx="8001000" cy="4344144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cs-CZ" altLang="cs-CZ" sz="2400" cap="none" dirty="0" smtClean="0"/>
              <a:t>1. indikátor – forma údajů</a:t>
            </a:r>
          </a:p>
          <a:p>
            <a:pPr marL="914400" lvl="2" indent="0">
              <a:lnSpc>
                <a:spcPct val="90000"/>
              </a:lnSpc>
              <a:buNone/>
            </a:pPr>
            <a:r>
              <a:rPr lang="cs-CZ" altLang="cs-CZ" sz="2400" cap="none" dirty="0" smtClean="0"/>
              <a:t>0  formátované údaje </a:t>
            </a:r>
          </a:p>
          <a:p>
            <a:pPr marL="914400" lvl="2" indent="0">
              <a:lnSpc>
                <a:spcPct val="90000"/>
              </a:lnSpc>
              <a:buNone/>
            </a:pPr>
            <a:r>
              <a:rPr lang="cs-CZ" altLang="cs-CZ" sz="2400" cap="none" dirty="0" smtClean="0"/>
              <a:t>1  neformátovaná poznámka  - není-li první a/nebo 	poslední jednotka k dispozici, je datum 	uvedeno </a:t>
            </a:r>
            <a:r>
              <a:rPr lang="cs-CZ" altLang="cs-CZ" sz="2400" u="sng" cap="none" dirty="0" smtClean="0"/>
              <a:t>jako poznámka </a:t>
            </a:r>
            <a:r>
              <a:rPr lang="cs-CZ" altLang="cs-CZ" sz="2400" cap="none" dirty="0" smtClean="0"/>
              <a:t>a zobrazuje se tak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400" cap="none" dirty="0" smtClean="0"/>
              <a:t>2. indikátor – nedefinován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400" cap="none" dirty="0" err="1" smtClean="0"/>
              <a:t>podpole</a:t>
            </a:r>
            <a:r>
              <a:rPr lang="cs-CZ" altLang="cs-CZ" sz="2400" cap="none" dirty="0" smtClean="0"/>
              <a:t>:</a:t>
            </a:r>
          </a:p>
          <a:p>
            <a:pPr>
              <a:lnSpc>
                <a:spcPct val="90000"/>
              </a:lnSpc>
            </a:pPr>
            <a:r>
              <a:rPr lang="en-US" altLang="cs-CZ" sz="2400" cap="none" dirty="0" smtClean="0"/>
              <a:t>$</a:t>
            </a:r>
            <a:r>
              <a:rPr lang="cs-CZ" altLang="cs-CZ" sz="2400" cap="none" dirty="0" smtClean="0"/>
              <a:t>a  data vydávání a/nebo sekvenční označení</a:t>
            </a:r>
          </a:p>
          <a:p>
            <a:pPr>
              <a:lnSpc>
                <a:spcPct val="90000"/>
              </a:lnSpc>
            </a:pPr>
            <a:r>
              <a:rPr lang="en-US" altLang="cs-CZ" sz="2400" cap="none" dirty="0" smtClean="0"/>
              <a:t>$</a:t>
            </a:r>
            <a:r>
              <a:rPr lang="cs-CZ" altLang="cs-CZ" sz="2400" cap="none" dirty="0" smtClean="0"/>
              <a:t>z  zdroj informací (1. </a:t>
            </a:r>
            <a:r>
              <a:rPr lang="cs-CZ" altLang="cs-CZ" sz="2400" cap="none" dirty="0" err="1" smtClean="0"/>
              <a:t>ind</a:t>
            </a:r>
            <a:r>
              <a:rPr lang="cs-CZ" altLang="cs-CZ" sz="2400" cap="none" dirty="0" smtClean="0"/>
              <a:t>. hodnota 1; zdroj se zapisuje 	včetně návěští </a:t>
            </a:r>
            <a:r>
              <a:rPr lang="cs-CZ" altLang="cs-CZ" sz="2400" i="1" cap="none" dirty="0" smtClean="0"/>
              <a:t>Citováno z:</a:t>
            </a:r>
            <a:r>
              <a:rPr lang="cs-CZ" altLang="cs-CZ" sz="2400" cap="none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47027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332" y="260649"/>
            <a:ext cx="7773338" cy="43204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85330" y="980728"/>
            <a:ext cx="7772870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cap="none" dirty="0" smtClean="0"/>
              <a:t>362 0	$</a:t>
            </a:r>
            <a:r>
              <a:rPr lang="cs-CZ" sz="2400" cap="none" dirty="0" err="1" smtClean="0"/>
              <a:t>aNo</a:t>
            </a:r>
            <a:r>
              <a:rPr lang="cs-CZ" sz="2400" cap="none" dirty="0" smtClean="0"/>
              <a:t>. 1-no. 24 ; </a:t>
            </a:r>
            <a:r>
              <a:rPr lang="cs-CZ" sz="2400" cap="none" dirty="0" err="1" smtClean="0"/>
              <a:t>October</a:t>
            </a:r>
            <a:r>
              <a:rPr lang="cs-CZ" sz="2400" cap="none" dirty="0" smtClean="0"/>
              <a:t> 1972-April 1979 </a:t>
            </a:r>
          </a:p>
          <a:p>
            <a:pPr marL="0" indent="0">
              <a:buNone/>
            </a:pPr>
            <a:r>
              <a:rPr lang="cs-CZ" sz="2400" cap="none" dirty="0" smtClean="0"/>
              <a:t>362 0	$</a:t>
            </a:r>
            <a:r>
              <a:rPr lang="cs-CZ" sz="2400" cap="none" dirty="0" err="1" smtClean="0"/>
              <a:t>aRočník</a:t>
            </a:r>
            <a:r>
              <a:rPr lang="cs-CZ" sz="2400" cap="none" dirty="0" smtClean="0"/>
              <a:t> 21 (1919)-ročník 41 (1939)</a:t>
            </a:r>
          </a:p>
          <a:p>
            <a:pPr marL="0" indent="0">
              <a:buNone/>
            </a:pPr>
            <a:r>
              <a:rPr lang="cs-CZ" sz="2400" cap="none" dirty="0" smtClean="0"/>
              <a:t>362 0	$</a:t>
            </a:r>
            <a:r>
              <a:rPr lang="cs-CZ" sz="2400" cap="none" dirty="0" err="1" smtClean="0"/>
              <a:t>aSešit</a:t>
            </a:r>
            <a:r>
              <a:rPr lang="cs-CZ" sz="2400" cap="none" dirty="0" smtClean="0"/>
              <a:t> 1- </a:t>
            </a:r>
          </a:p>
          <a:p>
            <a:pPr marL="0" indent="0">
              <a:buNone/>
            </a:pPr>
            <a:r>
              <a:rPr lang="cs-CZ" sz="2400" cap="none" dirty="0" smtClean="0"/>
              <a:t>362 1	$</a:t>
            </a:r>
            <a:r>
              <a:rPr lang="cs-CZ" sz="2400" cap="none" dirty="0" err="1" smtClean="0"/>
              <a:t>aVydávání</a:t>
            </a:r>
            <a:r>
              <a:rPr lang="cs-CZ" sz="2400" cap="none" dirty="0" smtClean="0"/>
              <a:t> zahájeno: Band 1 (1950)</a:t>
            </a:r>
          </a:p>
          <a:p>
            <a:pPr marL="0" indent="0">
              <a:buNone/>
            </a:pPr>
            <a:r>
              <a:rPr lang="cs-CZ" sz="2400" cap="none" dirty="0" smtClean="0"/>
              <a:t>362 1	$</a:t>
            </a:r>
            <a:r>
              <a:rPr lang="cs-CZ" sz="2400" cap="none" dirty="0" err="1" smtClean="0"/>
              <a:t>aVydávání</a:t>
            </a:r>
            <a:r>
              <a:rPr lang="cs-CZ" sz="2400" cap="none" dirty="0" smtClean="0"/>
              <a:t> ukončeno: Léto 2005</a:t>
            </a:r>
          </a:p>
          <a:p>
            <a:pPr marL="0" indent="0">
              <a:buNone/>
            </a:pPr>
            <a:r>
              <a:rPr lang="cs-CZ" sz="2400" cap="none" dirty="0"/>
              <a:t>362 1	$</a:t>
            </a:r>
            <a:r>
              <a:rPr lang="cs-CZ" sz="2400" cap="none" dirty="0" err="1"/>
              <a:t>aVydávání</a:t>
            </a:r>
            <a:r>
              <a:rPr lang="cs-CZ" sz="2400" cap="none" dirty="0"/>
              <a:t> zahájeno: </a:t>
            </a:r>
            <a:r>
              <a:rPr lang="cs-CZ" sz="2400" cap="none" dirty="0" smtClean="0"/>
              <a:t>sv. 1 (1930).$</a:t>
            </a:r>
            <a:r>
              <a:rPr lang="cs-CZ" sz="2400" cap="none" dirty="0" err="1" smtClean="0"/>
              <a:t>zCitováno</a:t>
            </a:r>
            <a:r>
              <a:rPr lang="cs-CZ" sz="2400" cap="none" dirty="0" smtClean="0"/>
              <a:t> z: 	Soupis periodik Státního archivu v </a:t>
            </a:r>
            <a:r>
              <a:rPr lang="cs-CZ" sz="2400" cap="none" dirty="0" smtClean="0"/>
              <a:t>Brně</a:t>
            </a:r>
          </a:p>
          <a:p>
            <a:pPr marL="0" indent="0">
              <a:buNone/>
            </a:pPr>
            <a:r>
              <a:rPr lang="cs-CZ" sz="2400" cap="none" dirty="0" smtClean="0"/>
              <a:t>Složitosti, chyby, přestávky ve vydávání … - vysvětlení do 515 Poznámka o nepravidelném číslování</a:t>
            </a:r>
            <a:endParaRPr lang="cs-CZ" sz="2400" cap="none" dirty="0"/>
          </a:p>
        </p:txBody>
      </p:sp>
    </p:spTree>
    <p:extLst>
      <p:ext uri="{BB962C8B-B14F-4D97-AF65-F5344CB8AC3E}">
        <p14:creationId xmlns:p14="http://schemas.microsoft.com/office/powerpoint/2010/main" val="181378636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332" y="836711"/>
            <a:ext cx="7773338" cy="950167"/>
          </a:xfrm>
        </p:spPr>
        <p:txBody>
          <a:bodyPr>
            <a:normAutofit/>
          </a:bodyPr>
          <a:lstStyle/>
          <a:p>
            <a:r>
              <a:rPr lang="cs-CZ" altLang="cs-CZ" dirty="0"/>
              <a:t>Cítíte se už vymačkaní</a:t>
            </a:r>
            <a:r>
              <a:rPr lang="cs-CZ" altLang="cs-CZ" dirty="0" smtClean="0"/>
              <a:t>?</a:t>
            </a:r>
            <a:endParaRPr lang="cs-CZ" altLang="cs-CZ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85330" y="1916833"/>
            <a:ext cx="7772870" cy="387436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dirty="0"/>
              <a:t>					</a:t>
            </a:r>
            <a:endParaRPr lang="cs-CZ" altLang="cs-CZ" dirty="0" smtClean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dirty="0" smtClean="0"/>
              <a:t>			</a:t>
            </a:r>
            <a:r>
              <a:rPr lang="cs-CZ" altLang="cs-CZ" sz="4000" dirty="0" smtClean="0"/>
              <a:t>Nebojte</a:t>
            </a:r>
            <a:r>
              <a:rPr lang="cs-CZ" altLang="cs-CZ" sz="4000" dirty="0"/>
              <a:t>, bude hůř!</a:t>
            </a:r>
          </a:p>
        </p:txBody>
      </p:sp>
      <p:pic>
        <p:nvPicPr>
          <p:cNvPr id="31748" name="Picture 4" descr="j02996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177" y="2204864"/>
            <a:ext cx="4321175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332" y="618519"/>
            <a:ext cx="7773338" cy="1154298"/>
          </a:xfrm>
        </p:spPr>
        <p:txBody>
          <a:bodyPr/>
          <a:lstStyle/>
          <a:p>
            <a:r>
              <a:rPr lang="cs-CZ" altLang="cs-CZ" b="1" dirty="0"/>
              <a:t>5XX  </a:t>
            </a:r>
            <a:r>
              <a:rPr lang="cs-CZ" altLang="cs-CZ" b="1" dirty="0" smtClean="0"/>
              <a:t>Poznámky </a:t>
            </a:r>
            <a:endParaRPr lang="cs-CZ" altLang="cs-CZ" b="1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85330" y="1988840"/>
            <a:ext cx="7772870" cy="396043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sz="2800" cap="none" dirty="0" smtClean="0"/>
              <a:t>vedle poznámek zapsaných v polích 5XX se na výstupu mohou zobrazovat též poznámky generované z jiných polí: 246 variantní názvy, 247 předcházející název, 310 současná periodicita, 321 předcházející periodicita, 362 data vydávání/sekvenční označení, 76x-78x propojovací pole (např. název originálu, předcházející či následující záhlaví u seriálů)</a:t>
            </a:r>
          </a:p>
          <a:p>
            <a:pPr>
              <a:lnSpc>
                <a:spcPct val="90000"/>
              </a:lnSpc>
            </a:pPr>
            <a:r>
              <a:rPr lang="cs-CZ" altLang="cs-CZ" sz="2800" cap="none" dirty="0" smtClean="0"/>
              <a:t>až na dvě (507, 508) jsou všechna pole opakovatelná</a:t>
            </a:r>
          </a:p>
          <a:p>
            <a:pPr>
              <a:lnSpc>
                <a:spcPct val="90000"/>
              </a:lnSpc>
            </a:pPr>
            <a:r>
              <a:rPr lang="cs-CZ" altLang="cs-CZ" sz="2800" cap="none" dirty="0"/>
              <a:t>i</a:t>
            </a:r>
            <a:r>
              <a:rPr lang="cs-CZ" altLang="cs-CZ" sz="2800" cap="none" dirty="0" smtClean="0"/>
              <a:t>ndikátory jen u některých poznámek – obvykle návěští</a:t>
            </a:r>
          </a:p>
          <a:p>
            <a:pPr>
              <a:lnSpc>
                <a:spcPct val="90000"/>
              </a:lnSpc>
            </a:pPr>
            <a:r>
              <a:rPr lang="cs-CZ" altLang="cs-CZ" sz="2800" cap="none" dirty="0" smtClean="0"/>
              <a:t>často jen neopakovatelné </a:t>
            </a:r>
            <a:r>
              <a:rPr lang="cs-CZ" altLang="cs-CZ" sz="2800" cap="none" dirty="0" err="1" smtClean="0"/>
              <a:t>podpole</a:t>
            </a:r>
            <a:r>
              <a:rPr lang="cs-CZ" altLang="cs-CZ" sz="2800" cap="none" dirty="0" smtClean="0"/>
              <a:t> $a</a:t>
            </a:r>
            <a:endParaRPr lang="cs-CZ" altLang="cs-CZ" sz="2800" cap="none" dirty="0"/>
          </a:p>
        </p:txBody>
      </p:sp>
    </p:spTree>
    <p:extLst>
      <p:ext uri="{BB962C8B-B14F-4D97-AF65-F5344CB8AC3E}">
        <p14:creationId xmlns:p14="http://schemas.microsoft.com/office/powerpoint/2010/main" val="208769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52128"/>
          </a:xfrm>
        </p:spPr>
        <p:txBody>
          <a:bodyPr/>
          <a:lstStyle/>
          <a:p>
            <a:r>
              <a:rPr lang="cs-CZ" altLang="cs-CZ" b="1" dirty="0"/>
              <a:t>Nejčastěji uváděné poznámky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85800" y="1196752"/>
            <a:ext cx="7772400" cy="5356448"/>
          </a:xfrm>
        </p:spPr>
        <p:txBody>
          <a:bodyPr>
            <a:normAutofit lnSpcReduction="10000"/>
          </a:bodyPr>
          <a:lstStyle/>
          <a:p>
            <a:pPr marL="514350" indent="-514350">
              <a:lnSpc>
                <a:spcPct val="90000"/>
              </a:lnSpc>
              <a:buAutoNum type="arabicPlain" startAt="500"/>
            </a:pPr>
            <a:r>
              <a:rPr lang="cs-CZ" altLang="cs-CZ" sz="2800" dirty="0" smtClean="0"/>
              <a:t>  Všeobecná poznámka</a:t>
            </a:r>
          </a:p>
          <a:p>
            <a:pPr marL="514350" indent="-514350">
              <a:lnSpc>
                <a:spcPct val="90000"/>
              </a:lnSpc>
              <a:buAutoNum type="arabicPlain" startAt="500"/>
            </a:pPr>
            <a:r>
              <a:rPr lang="cs-CZ" altLang="cs-CZ" sz="2800" dirty="0"/>
              <a:t> </a:t>
            </a:r>
            <a:r>
              <a:rPr lang="cs-CZ" altLang="cs-CZ" sz="2800" dirty="0" smtClean="0"/>
              <a:t> </a:t>
            </a:r>
            <a:r>
              <a:rPr lang="cs-CZ" altLang="cs-CZ" sz="2600" dirty="0" smtClean="0"/>
              <a:t>Poznámka </a:t>
            </a:r>
            <a:r>
              <a:rPr lang="cs-CZ" altLang="cs-CZ" sz="2600" dirty="0"/>
              <a:t>Společně </a:t>
            </a:r>
            <a:r>
              <a:rPr lang="cs-CZ" altLang="cs-CZ" sz="2600" dirty="0" smtClean="0"/>
              <a:t>s:</a:t>
            </a:r>
            <a:endParaRPr lang="cs-CZ" altLang="cs-CZ" sz="2600" cap="none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800" cap="none" dirty="0" smtClean="0"/>
              <a:t>502  POZNÁMKA O DISERTACI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800" dirty="0" smtClean="0"/>
              <a:t>504  </a:t>
            </a:r>
            <a:r>
              <a:rPr lang="cs-CZ" altLang="cs-CZ" sz="2800" dirty="0"/>
              <a:t>Poznámka o skryté bibliografii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800" dirty="0"/>
              <a:t>505  Formalizovaná poznámka k obsahu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800" dirty="0"/>
              <a:t>520  Resumé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800" dirty="0"/>
              <a:t>521  Poznámka k uživatelskému určení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800" dirty="0"/>
              <a:t>546  Poznámka o jazyku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800" dirty="0"/>
              <a:t>550  Poznámka k vydavateli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800" dirty="0"/>
              <a:t>580  Poznámka k propojovacím </a:t>
            </a:r>
            <a:r>
              <a:rPr lang="cs-CZ" altLang="cs-CZ" sz="2800" dirty="0" smtClean="0"/>
              <a:t>polím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800" dirty="0" smtClean="0"/>
              <a:t>588  poznámka o zdroji popisu</a:t>
            </a: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267305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332" y="404665"/>
            <a:ext cx="7773338" cy="1008112"/>
          </a:xfrm>
        </p:spPr>
        <p:txBody>
          <a:bodyPr/>
          <a:lstStyle/>
          <a:p>
            <a:r>
              <a:rPr lang="cs-CZ" altLang="cs-CZ" b="1" dirty="0" smtClean="0"/>
              <a:t>500  Všeobecná poznámka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85330" y="1556792"/>
            <a:ext cx="7772870" cy="4608511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cs-CZ" altLang="cs-CZ" sz="2400" cap="none" dirty="0" smtClean="0"/>
              <a:t>indikátory nedefinovány, </a:t>
            </a:r>
            <a:r>
              <a:rPr lang="en-US" altLang="cs-CZ" sz="2400" cap="none" dirty="0" smtClean="0"/>
              <a:t>$</a:t>
            </a:r>
            <a:r>
              <a:rPr lang="cs-CZ" altLang="cs-CZ" sz="2400" cap="none" dirty="0" smtClean="0"/>
              <a:t>a text poznámky (NO)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2400" cap="none" dirty="0" smtClean="0"/>
              <a:t>pro všechny oblasti popisu, </a:t>
            </a:r>
            <a:r>
              <a:rPr lang="cs-CZ" altLang="cs-CZ" sz="2400" cap="none" dirty="0" err="1" smtClean="0"/>
              <a:t>např</a:t>
            </a:r>
            <a:r>
              <a:rPr lang="cs-CZ" altLang="cs-CZ" sz="2400" cap="none" dirty="0" smtClean="0"/>
              <a:t>:</a:t>
            </a:r>
          </a:p>
          <a:p>
            <a:pPr marL="0" indent="0">
              <a:lnSpc>
                <a:spcPct val="90000"/>
              </a:lnSpc>
              <a:buFont typeface="Monotype Sorts" charset="2"/>
              <a:buNone/>
              <a:defRPr/>
            </a:pPr>
            <a:r>
              <a:rPr lang="cs-CZ" altLang="cs-CZ" sz="2400" cap="none" dirty="0" smtClean="0"/>
              <a:t>500--</a:t>
            </a:r>
            <a:r>
              <a:rPr lang="en-US" altLang="cs-CZ" sz="2400" cap="none" dirty="0" smtClean="0"/>
              <a:t>$</a:t>
            </a:r>
            <a:r>
              <a:rPr lang="cs-CZ" altLang="cs-CZ" sz="2400" cap="none" dirty="0" err="1" smtClean="0"/>
              <a:t>aPřeloženo</a:t>
            </a:r>
            <a:r>
              <a:rPr lang="cs-CZ" altLang="cs-CZ" sz="2400" cap="none" dirty="0" smtClean="0"/>
              <a:t> z němčiny</a:t>
            </a:r>
          </a:p>
          <a:p>
            <a:pPr marL="0" indent="0">
              <a:lnSpc>
                <a:spcPct val="90000"/>
              </a:lnSpc>
              <a:buFont typeface="Monotype Sorts" charset="2"/>
              <a:buNone/>
              <a:defRPr/>
            </a:pPr>
            <a:r>
              <a:rPr lang="cs-CZ" altLang="cs-CZ" sz="2400" cap="none" dirty="0" smtClean="0"/>
              <a:t>500--</a:t>
            </a:r>
            <a:r>
              <a:rPr lang="en-US" altLang="cs-CZ" sz="2400" cap="none" dirty="0" smtClean="0"/>
              <a:t>$</a:t>
            </a:r>
            <a:r>
              <a:rPr lang="cs-CZ" altLang="cs-CZ" sz="2400" cap="none" dirty="0" err="1" smtClean="0"/>
              <a:t>aObsahuje</a:t>
            </a:r>
            <a:r>
              <a:rPr lang="cs-CZ" altLang="cs-CZ" sz="2400" cap="none" dirty="0" smtClean="0"/>
              <a:t> rejstřík</a:t>
            </a:r>
            <a:endParaRPr lang="cs-CZ" altLang="cs-CZ" sz="2400" cap="none" dirty="0" smtClean="0">
              <a:solidFill>
                <a:schemeClr val="folHlink"/>
              </a:solidFill>
            </a:endParaRPr>
          </a:p>
          <a:p>
            <a:pPr marL="0" indent="0">
              <a:lnSpc>
                <a:spcPct val="90000"/>
              </a:lnSpc>
              <a:buFont typeface="Monotype Sorts" charset="2"/>
              <a:buNone/>
              <a:defRPr/>
            </a:pPr>
            <a:r>
              <a:rPr lang="cs-CZ" altLang="cs-CZ" sz="2400" cap="none" dirty="0" smtClean="0"/>
              <a:t>500--</a:t>
            </a:r>
            <a:r>
              <a:rPr lang="en-US" altLang="cs-CZ" sz="2400" cap="none" dirty="0" smtClean="0"/>
              <a:t>$</a:t>
            </a:r>
            <a:r>
              <a:rPr lang="cs-CZ" altLang="cs-CZ" sz="2400" cap="none" dirty="0" err="1" smtClean="0"/>
              <a:t>aNázev</a:t>
            </a:r>
            <a:r>
              <a:rPr lang="cs-CZ" altLang="cs-CZ" sz="2400" cap="none" dirty="0" smtClean="0"/>
              <a:t> z obálky</a:t>
            </a:r>
          </a:p>
          <a:p>
            <a:pPr marL="0" indent="0">
              <a:lnSpc>
                <a:spcPct val="90000"/>
              </a:lnSpc>
              <a:buFont typeface="Monotype Sorts" charset="2"/>
              <a:buNone/>
              <a:defRPr/>
            </a:pPr>
            <a:r>
              <a:rPr lang="cs-CZ" altLang="cs-CZ" sz="2400" cap="none" dirty="0" smtClean="0"/>
              <a:t>500--</a:t>
            </a:r>
            <a:r>
              <a:rPr lang="en-US" altLang="cs-CZ" sz="2400" cap="none" dirty="0" smtClean="0"/>
              <a:t>$</a:t>
            </a:r>
            <a:r>
              <a:rPr lang="cs-CZ" altLang="cs-CZ" sz="2400" cap="none" dirty="0" err="1" smtClean="0"/>
              <a:t>aV</a:t>
            </a:r>
            <a:r>
              <a:rPr lang="cs-CZ" altLang="cs-CZ" sz="2400" cap="none" dirty="0" smtClean="0"/>
              <a:t> tiráži uveden chybný rok vydání: 1899</a:t>
            </a:r>
          </a:p>
          <a:p>
            <a:pPr marL="0" indent="0">
              <a:buFont typeface="Monotype Sorts" charset="2"/>
              <a:buNone/>
              <a:defRPr/>
            </a:pPr>
            <a:r>
              <a:rPr lang="cs-CZ" sz="2400" cap="none" dirty="0" smtClean="0"/>
              <a:t>500--$</a:t>
            </a:r>
            <a:r>
              <a:rPr lang="cs-CZ" sz="2400" cap="none" dirty="0" err="1" smtClean="0"/>
              <a:t>aSkutečným</a:t>
            </a:r>
            <a:r>
              <a:rPr lang="cs-CZ" sz="2400" cap="none" dirty="0" smtClean="0"/>
              <a:t> autorem díla je Josef Menzel</a:t>
            </a:r>
          </a:p>
          <a:p>
            <a:pPr marL="0" indent="0">
              <a:buFont typeface="Monotype Sorts" charset="2"/>
              <a:buNone/>
              <a:defRPr/>
            </a:pPr>
            <a:r>
              <a:rPr lang="cs-CZ" sz="2400" cap="none" dirty="0" smtClean="0"/>
              <a:t>500--$</a:t>
            </a:r>
            <a:r>
              <a:rPr lang="cs-CZ" sz="2400" cap="none" dirty="0" err="1" smtClean="0"/>
              <a:t>aOznačení</a:t>
            </a:r>
            <a:r>
              <a:rPr lang="cs-CZ" sz="2400" cap="none" dirty="0" smtClean="0"/>
              <a:t> vydání je chybné, správně je: Vydání páté</a:t>
            </a:r>
          </a:p>
          <a:p>
            <a:pPr marL="0" indent="0">
              <a:buFont typeface="Monotype Sorts" charset="2"/>
              <a:buNone/>
              <a:defRPr/>
            </a:pPr>
            <a:r>
              <a:rPr lang="cs-CZ" sz="2400" cap="none" dirty="0" smtClean="0"/>
              <a:t>500--$</a:t>
            </a:r>
            <a:r>
              <a:rPr lang="cs-CZ" sz="2400" cap="none" dirty="0" err="1" smtClean="0"/>
              <a:t>aSprávné</a:t>
            </a:r>
            <a:r>
              <a:rPr lang="cs-CZ" sz="2400" cap="none" dirty="0" smtClean="0"/>
              <a:t> jméno autorky: </a:t>
            </a:r>
            <a:r>
              <a:rPr lang="cs-CZ" sz="2400" cap="none" dirty="0" err="1" smtClean="0"/>
              <a:t>Evonne</a:t>
            </a:r>
            <a:r>
              <a:rPr lang="cs-CZ" sz="2400" cap="none" dirty="0" smtClean="0"/>
              <a:t> Rezler</a:t>
            </a:r>
          </a:p>
        </p:txBody>
      </p:sp>
    </p:spTree>
    <p:extLst>
      <p:ext uri="{BB962C8B-B14F-4D97-AF65-F5344CB8AC3E}">
        <p14:creationId xmlns:p14="http://schemas.microsoft.com/office/powerpoint/2010/main" val="92066398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332" y="332657"/>
            <a:ext cx="7773338" cy="1080120"/>
          </a:xfrm>
        </p:spPr>
        <p:txBody>
          <a:bodyPr>
            <a:normAutofit/>
          </a:bodyPr>
          <a:lstStyle/>
          <a:p>
            <a:r>
              <a:rPr lang="cs-CZ" altLang="cs-CZ" b="1" dirty="0" smtClean="0"/>
              <a:t>501  </a:t>
            </a:r>
            <a:r>
              <a:rPr lang="cs-CZ" altLang="cs-CZ" b="1" dirty="0"/>
              <a:t>Poznámka Společně </a:t>
            </a:r>
            <a:r>
              <a:rPr lang="cs-CZ" altLang="cs-CZ" b="1" dirty="0" smtClean="0"/>
              <a:t>s: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85330" y="1700809"/>
            <a:ext cx="7772870" cy="4090392"/>
          </a:xfrm>
        </p:spPr>
        <p:txBody>
          <a:bodyPr/>
          <a:lstStyle/>
          <a:p>
            <a:r>
              <a:rPr lang="cs-CZ" altLang="cs-CZ" sz="2400" cap="none" dirty="0" smtClean="0"/>
              <a:t>používá </a:t>
            </a:r>
            <a:r>
              <a:rPr lang="cs-CZ" altLang="cs-CZ" sz="2400" cap="none" dirty="0"/>
              <a:t>se pro </a:t>
            </a:r>
            <a:r>
              <a:rPr lang="cs-CZ" altLang="cs-CZ" sz="2400" cap="none" dirty="0" smtClean="0"/>
              <a:t>konvoluty/přívazky</a:t>
            </a:r>
          </a:p>
          <a:p>
            <a:r>
              <a:rPr lang="cs-CZ" altLang="cs-CZ" sz="2400" cap="none" dirty="0"/>
              <a:t>indikátory nedefinovány, </a:t>
            </a:r>
            <a:r>
              <a:rPr lang="en-US" altLang="cs-CZ" sz="2400" cap="none" dirty="0"/>
              <a:t>$</a:t>
            </a:r>
            <a:r>
              <a:rPr lang="cs-CZ" altLang="cs-CZ" sz="2400" cap="none" dirty="0"/>
              <a:t>a text poznámky (NO</a:t>
            </a:r>
            <a:r>
              <a:rPr lang="cs-CZ" altLang="cs-CZ" sz="2400" cap="none" dirty="0" smtClean="0"/>
              <a:t>), $5 kód instituce MARC</a:t>
            </a:r>
            <a:endParaRPr lang="cs-CZ" altLang="cs-CZ" sz="2400" cap="none" dirty="0" smtClean="0"/>
          </a:p>
          <a:p>
            <a:pPr marL="0" indent="0">
              <a:buNone/>
            </a:pPr>
            <a:r>
              <a:rPr lang="cs-CZ" altLang="cs-CZ" sz="2400" b="1" cap="none" dirty="0" smtClean="0"/>
              <a:t>501</a:t>
            </a:r>
            <a:r>
              <a:rPr lang="cs-CZ" altLang="cs-CZ" sz="2400" cap="none" dirty="0" smtClean="0"/>
              <a:t>  $</a:t>
            </a:r>
            <a:r>
              <a:rPr lang="cs-CZ" altLang="cs-CZ" sz="2400" cap="none" dirty="0" err="1" smtClean="0"/>
              <a:t>aObsahuje</a:t>
            </a:r>
            <a:r>
              <a:rPr lang="cs-CZ" altLang="cs-CZ" sz="2400" cap="none" dirty="0" smtClean="0"/>
              <a:t> přívazky: Kytice /K.J. Erben – Karla / 	Božena Němcová – Povídky malostranské / Jan 	</a:t>
            </a:r>
            <a:r>
              <a:rPr lang="cs-CZ" altLang="cs-CZ" sz="2400" cap="none" dirty="0"/>
              <a:t>Neruda </a:t>
            </a:r>
            <a:r>
              <a:rPr lang="cs-CZ" altLang="cs-CZ" sz="2400" cap="none" dirty="0" smtClean="0"/>
              <a:t>$5CZ-PrNK</a:t>
            </a:r>
            <a:endParaRPr lang="cs-CZ" altLang="cs-CZ" sz="2400" cap="none" dirty="0" smtClean="0"/>
          </a:p>
          <a:p>
            <a:r>
              <a:rPr lang="cs-CZ" altLang="cs-CZ" sz="2400" cap="none" dirty="0" smtClean="0"/>
              <a:t>každý přívazek má vlastní bibliografický záznam!</a:t>
            </a:r>
            <a:endParaRPr lang="cs-CZ" altLang="cs-CZ" sz="2400" cap="none" dirty="0"/>
          </a:p>
          <a:p>
            <a:endParaRPr lang="cs-CZ" altLang="cs-CZ" cap="none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71177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332" y="332657"/>
            <a:ext cx="7773338" cy="936104"/>
          </a:xfrm>
        </p:spPr>
        <p:txBody>
          <a:bodyPr/>
          <a:lstStyle/>
          <a:p>
            <a:r>
              <a:rPr lang="cs-CZ" altLang="cs-CZ" b="1" cap="none" dirty="0"/>
              <a:t>502  POZNÁMKA O </a:t>
            </a:r>
            <a:r>
              <a:rPr lang="cs-CZ" altLang="cs-CZ" b="1" cap="none" dirty="0" smtClean="0"/>
              <a:t>DISERTACI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85330" y="1412776"/>
            <a:ext cx="7772870" cy="4968551"/>
          </a:xfrm>
        </p:spPr>
        <p:txBody>
          <a:bodyPr/>
          <a:lstStyle/>
          <a:p>
            <a:r>
              <a:rPr lang="cs-CZ" sz="2400" cap="none" dirty="0" smtClean="0"/>
              <a:t>indikátory nejsou </a:t>
            </a:r>
            <a:r>
              <a:rPr lang="cs-CZ" sz="2400" cap="none" dirty="0" smtClean="0"/>
              <a:t>definovány</a:t>
            </a:r>
          </a:p>
          <a:p>
            <a:r>
              <a:rPr lang="cs-CZ" sz="2400" cap="none" dirty="0" smtClean="0"/>
              <a:t>informace </a:t>
            </a:r>
            <a:r>
              <a:rPr lang="cs-CZ" sz="2400" cap="none" dirty="0" smtClean="0"/>
              <a:t>jako celek v $a nebo strukturovaně v $b, $c, $d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cs-CZ" sz="2400" cap="none" dirty="0"/>
              <a:t>$</a:t>
            </a:r>
            <a:r>
              <a:rPr lang="cs-CZ" altLang="cs-CZ" sz="2400" cap="none" dirty="0"/>
              <a:t>a  </a:t>
            </a:r>
            <a:r>
              <a:rPr lang="cs-CZ" altLang="cs-CZ" sz="2400" cap="none" dirty="0" smtClean="0"/>
              <a:t>formalizovaný </a:t>
            </a:r>
            <a:r>
              <a:rPr lang="cs-CZ" altLang="cs-CZ" sz="2400" cap="none" dirty="0"/>
              <a:t>text </a:t>
            </a:r>
            <a:r>
              <a:rPr lang="cs-CZ" altLang="cs-CZ" sz="2400" cap="none" dirty="0" smtClean="0"/>
              <a:t>poznámky (NO)</a:t>
            </a:r>
            <a:endParaRPr lang="cs-CZ" altLang="cs-CZ" sz="2400" cap="none" dirty="0"/>
          </a:p>
          <a:p>
            <a:pPr marL="0" indent="0">
              <a:lnSpc>
                <a:spcPct val="90000"/>
              </a:lnSpc>
              <a:buNone/>
            </a:pPr>
            <a:r>
              <a:rPr lang="en-US" altLang="cs-CZ" sz="2400" cap="none" dirty="0" smtClean="0"/>
              <a:t>$</a:t>
            </a:r>
            <a:r>
              <a:rPr lang="cs-CZ" altLang="cs-CZ" sz="2400" cap="none" dirty="0" smtClean="0"/>
              <a:t>b  akademická hodnost (NO)</a:t>
            </a:r>
            <a:endParaRPr lang="en-US" altLang="cs-CZ" sz="2400" cap="none" dirty="0"/>
          </a:p>
          <a:p>
            <a:pPr marL="0" indent="0">
              <a:lnSpc>
                <a:spcPct val="90000"/>
              </a:lnSpc>
              <a:buNone/>
            </a:pPr>
            <a:r>
              <a:rPr lang="en-US" altLang="cs-CZ" sz="2400" cap="none" dirty="0" smtClean="0"/>
              <a:t>$</a:t>
            </a:r>
            <a:r>
              <a:rPr lang="cs-CZ" altLang="cs-CZ" sz="2400" cap="none" dirty="0" smtClean="0"/>
              <a:t>c  instituce udělující hodnost (NO)</a:t>
            </a:r>
            <a:endParaRPr lang="en-US" altLang="cs-CZ" sz="2400" cap="none" dirty="0"/>
          </a:p>
          <a:p>
            <a:pPr marL="0" indent="0">
              <a:lnSpc>
                <a:spcPct val="90000"/>
              </a:lnSpc>
              <a:buNone/>
            </a:pPr>
            <a:r>
              <a:rPr lang="en-US" altLang="cs-CZ" sz="2400" cap="none" dirty="0" smtClean="0"/>
              <a:t>$</a:t>
            </a:r>
            <a:r>
              <a:rPr lang="cs-CZ" altLang="cs-CZ" sz="2400" cap="none" dirty="0" smtClean="0"/>
              <a:t>d  rok udělení hodnosti (NO)</a:t>
            </a:r>
            <a:endParaRPr lang="en-US" altLang="cs-CZ" sz="2400" cap="none" dirty="0"/>
          </a:p>
          <a:p>
            <a:pPr marL="0" indent="0">
              <a:lnSpc>
                <a:spcPct val="90000"/>
              </a:lnSpc>
              <a:buNone/>
            </a:pPr>
            <a:r>
              <a:rPr lang="en-US" altLang="cs-CZ" sz="2400" cap="none" dirty="0" smtClean="0"/>
              <a:t>$</a:t>
            </a:r>
            <a:r>
              <a:rPr lang="cs-CZ" altLang="cs-CZ" sz="2400" cap="none" dirty="0" smtClean="0"/>
              <a:t>g  další informace (NO)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400" cap="none" dirty="0" smtClean="0"/>
              <a:t>$o  identifikátor disertace (NO)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400" b="1" cap="none" dirty="0" smtClean="0"/>
              <a:t>502</a:t>
            </a:r>
            <a:r>
              <a:rPr lang="cs-CZ" altLang="cs-CZ" sz="2400" cap="none" dirty="0" smtClean="0"/>
              <a:t>  $</a:t>
            </a:r>
            <a:r>
              <a:rPr lang="cs-CZ" altLang="cs-CZ" sz="2400" cap="none" dirty="0" err="1" smtClean="0"/>
              <a:t>aDisertace</a:t>
            </a:r>
            <a:r>
              <a:rPr lang="cs-CZ" altLang="cs-CZ" sz="2400" cap="none" dirty="0" smtClean="0"/>
              <a:t> (doktorská)--Univerzita Karlova, 2005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400" b="1" cap="none" dirty="0" smtClean="0"/>
              <a:t>502</a:t>
            </a:r>
            <a:r>
              <a:rPr lang="cs-CZ" altLang="cs-CZ" sz="2400" cap="none" dirty="0" smtClean="0"/>
              <a:t>  $bPh.D.$</a:t>
            </a:r>
            <a:r>
              <a:rPr lang="cs-CZ" altLang="cs-CZ" sz="2400" cap="none" dirty="0" err="1" smtClean="0"/>
              <a:t>cUniverzita</a:t>
            </a:r>
            <a:r>
              <a:rPr lang="cs-CZ" altLang="cs-CZ" sz="2400" cap="none" dirty="0" smtClean="0"/>
              <a:t> Karlova$d2005</a:t>
            </a:r>
            <a:endParaRPr lang="cs-CZ" altLang="cs-CZ" sz="2400" cap="none" dirty="0"/>
          </a:p>
          <a:p>
            <a:endParaRPr lang="cs-CZ" cap="none" dirty="0"/>
          </a:p>
        </p:txBody>
      </p:sp>
    </p:spTree>
    <p:extLst>
      <p:ext uri="{BB962C8B-B14F-4D97-AF65-F5344CB8AC3E}">
        <p14:creationId xmlns:p14="http://schemas.microsoft.com/office/powerpoint/2010/main" val="20891640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332" y="260649"/>
            <a:ext cx="7773338" cy="1440160"/>
          </a:xfrm>
        </p:spPr>
        <p:txBody>
          <a:bodyPr/>
          <a:lstStyle/>
          <a:p>
            <a:r>
              <a:rPr lang="cs-CZ" altLang="cs-CZ" b="1" dirty="0"/>
              <a:t>504  Poznámka o skryté </a:t>
            </a:r>
            <a:r>
              <a:rPr lang="cs-CZ" altLang="cs-CZ" b="1" dirty="0" smtClean="0"/>
              <a:t>bibliografii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85330" y="1700809"/>
            <a:ext cx="7772870" cy="4090391"/>
          </a:xfrm>
        </p:spPr>
        <p:txBody>
          <a:bodyPr/>
          <a:lstStyle/>
          <a:p>
            <a:r>
              <a:rPr lang="cs-CZ" sz="2400" cap="none" dirty="0"/>
              <a:t>indikátory nejsou definovány, </a:t>
            </a:r>
            <a:r>
              <a:rPr lang="cs-CZ" sz="2400" cap="none" dirty="0" smtClean="0"/>
              <a:t>obvykle jen formalizovaný text v $a</a:t>
            </a:r>
            <a:endParaRPr lang="cs-CZ" sz="2400" cap="none" dirty="0"/>
          </a:p>
          <a:p>
            <a:pPr marL="0" indent="0">
              <a:lnSpc>
                <a:spcPct val="90000"/>
              </a:lnSpc>
              <a:buNone/>
            </a:pPr>
            <a:r>
              <a:rPr lang="en-US" altLang="cs-CZ" sz="2400" cap="none" dirty="0"/>
              <a:t>$</a:t>
            </a:r>
            <a:r>
              <a:rPr lang="cs-CZ" altLang="cs-CZ" sz="2400" cap="none" dirty="0"/>
              <a:t>a </a:t>
            </a:r>
            <a:r>
              <a:rPr lang="cs-CZ" altLang="cs-CZ" sz="2400" cap="none" dirty="0" smtClean="0"/>
              <a:t>text </a:t>
            </a:r>
            <a:r>
              <a:rPr lang="cs-CZ" altLang="cs-CZ" sz="2400" cap="none" dirty="0"/>
              <a:t>poznámky (NO)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cs-CZ" sz="2400" cap="none" dirty="0"/>
              <a:t>$</a:t>
            </a:r>
            <a:r>
              <a:rPr lang="cs-CZ" altLang="cs-CZ" sz="2400" cap="none" dirty="0"/>
              <a:t>b </a:t>
            </a:r>
            <a:r>
              <a:rPr lang="cs-CZ" altLang="cs-CZ" sz="2400" cap="none" dirty="0" smtClean="0"/>
              <a:t>počet záznamů </a:t>
            </a:r>
            <a:r>
              <a:rPr lang="cs-CZ" altLang="cs-CZ" sz="2400" cap="none" dirty="0"/>
              <a:t>(NO</a:t>
            </a:r>
            <a:r>
              <a:rPr lang="cs-CZ" altLang="cs-CZ" sz="2400" cap="none" dirty="0" smtClean="0"/>
              <a:t>)</a:t>
            </a:r>
          </a:p>
          <a:p>
            <a:pPr marL="0" indent="0">
              <a:lnSpc>
                <a:spcPct val="90000"/>
              </a:lnSpc>
              <a:buNone/>
            </a:pPr>
            <a:endParaRPr lang="cs-CZ" altLang="cs-CZ" sz="2400" cap="none" dirty="0" smtClean="0"/>
          </a:p>
          <a:p>
            <a:pPr marL="0" indent="0">
              <a:lnSpc>
                <a:spcPct val="90000"/>
              </a:lnSpc>
              <a:buFont typeface="Monotype Sorts" charset="2"/>
              <a:buNone/>
              <a:defRPr/>
            </a:pPr>
            <a:r>
              <a:rPr lang="cs-CZ" altLang="cs-CZ" sz="2400" b="1" cap="none" dirty="0" smtClean="0"/>
              <a:t>504</a:t>
            </a:r>
            <a:r>
              <a:rPr lang="cs-CZ" altLang="cs-CZ" sz="2400" cap="none" dirty="0" smtClean="0"/>
              <a:t>  </a:t>
            </a:r>
            <a:r>
              <a:rPr lang="en-US" altLang="cs-CZ" sz="2400" cap="none" dirty="0" smtClean="0"/>
              <a:t>$</a:t>
            </a:r>
            <a:r>
              <a:rPr lang="cs-CZ" altLang="cs-CZ" sz="2400" cap="none" dirty="0" err="1" smtClean="0"/>
              <a:t>aObsahuje</a:t>
            </a:r>
            <a:r>
              <a:rPr lang="cs-CZ" altLang="cs-CZ" sz="2400" cap="none" dirty="0" smtClean="0"/>
              <a:t> bibliografii</a:t>
            </a:r>
          </a:p>
          <a:p>
            <a:pPr marL="0" indent="0">
              <a:lnSpc>
                <a:spcPct val="90000"/>
              </a:lnSpc>
              <a:buFont typeface="Monotype Sorts" charset="2"/>
              <a:buNone/>
              <a:defRPr/>
            </a:pPr>
            <a:r>
              <a:rPr lang="cs-CZ" altLang="cs-CZ" sz="2400" b="1" cap="none" dirty="0" smtClean="0"/>
              <a:t>504</a:t>
            </a:r>
            <a:r>
              <a:rPr lang="cs-CZ" altLang="cs-CZ" sz="2400" cap="none" dirty="0" smtClean="0"/>
              <a:t>  </a:t>
            </a:r>
            <a:r>
              <a:rPr lang="en-US" altLang="cs-CZ" sz="2400" cap="none" dirty="0" smtClean="0"/>
              <a:t>$</a:t>
            </a:r>
            <a:r>
              <a:rPr lang="cs-CZ" altLang="cs-CZ" sz="2400" cap="none" dirty="0" err="1" smtClean="0"/>
              <a:t>aObsahuje</a:t>
            </a:r>
            <a:r>
              <a:rPr lang="cs-CZ" altLang="cs-CZ" sz="2400" cap="none" dirty="0" smtClean="0"/>
              <a:t> bibliografii, bibliografické odkazy a rejstřík</a:t>
            </a:r>
          </a:p>
          <a:p>
            <a:pPr marL="0" indent="0">
              <a:lnSpc>
                <a:spcPct val="90000"/>
              </a:lnSpc>
              <a:buFont typeface="Monotype Sorts" charset="2"/>
              <a:buNone/>
              <a:defRPr/>
            </a:pPr>
            <a:r>
              <a:rPr lang="cs-CZ" altLang="cs-CZ" sz="2400" b="1" cap="none" dirty="0" smtClean="0"/>
              <a:t>504</a:t>
            </a:r>
            <a:r>
              <a:rPr lang="cs-CZ" altLang="cs-CZ" sz="2400" cap="none" dirty="0" smtClean="0"/>
              <a:t>  </a:t>
            </a:r>
            <a:r>
              <a:rPr lang="en-US" altLang="cs-CZ" sz="2400" cap="none" dirty="0" smtClean="0"/>
              <a:t>$</a:t>
            </a:r>
            <a:r>
              <a:rPr lang="cs-CZ" altLang="cs-CZ" sz="2400" cap="none" dirty="0" err="1" smtClean="0"/>
              <a:t>aObsahuje</a:t>
            </a:r>
            <a:r>
              <a:rPr lang="cs-CZ" altLang="cs-CZ" sz="2400" cap="none" dirty="0" smtClean="0"/>
              <a:t> bibliografii a rejstřík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cs-CZ" cap="none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8637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7704" y="1700808"/>
            <a:ext cx="5472608" cy="1584176"/>
          </a:xfrm>
        </p:spPr>
        <p:txBody>
          <a:bodyPr>
            <a:normAutofit/>
          </a:bodyPr>
          <a:lstStyle/>
          <a:p>
            <a:r>
              <a:rPr lang="cs-CZ" altLang="cs-CZ" b="1" dirty="0" smtClean="0"/>
              <a:t>Popisné údaje</a:t>
            </a:r>
            <a:br>
              <a:rPr lang="cs-CZ" altLang="cs-CZ" b="1" dirty="0" smtClean="0"/>
            </a:br>
            <a:r>
              <a:rPr lang="cs-CZ" altLang="cs-CZ" sz="2200" dirty="0" smtClean="0"/>
              <a:t>výběr pro monografie a seriály</a:t>
            </a:r>
            <a:endParaRPr lang="cs-CZ" altLang="cs-CZ" sz="2200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638800" y="4724400"/>
            <a:ext cx="3124200" cy="1752600"/>
          </a:xfrm>
        </p:spPr>
        <p:txBody>
          <a:bodyPr/>
          <a:lstStyle/>
          <a:p>
            <a:endParaRPr lang="cs-CZ" altLang="cs-CZ"/>
          </a:p>
          <a:p>
            <a:endParaRPr lang="cs-CZ" altLang="cs-CZ"/>
          </a:p>
          <a:p>
            <a:r>
              <a:rPr lang="cs-CZ" altLang="cs-CZ">
                <a:cs typeface="Times New Roman" panose="02020603050405020304" pitchFamily="18" charset="0"/>
              </a:rPr>
              <a:t>©</a:t>
            </a:r>
            <a:r>
              <a:rPr lang="cs-CZ" altLang="cs-CZ"/>
              <a:t>NK ČR</a:t>
            </a:r>
          </a:p>
        </p:txBody>
      </p:sp>
      <p:pic>
        <p:nvPicPr>
          <p:cNvPr id="28677" name="Picture 5" descr="BS00975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35" y="4029075"/>
            <a:ext cx="4584700" cy="282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02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219200"/>
          </a:xfrm>
        </p:spPr>
        <p:txBody>
          <a:bodyPr>
            <a:normAutofit/>
          </a:bodyPr>
          <a:lstStyle/>
          <a:p>
            <a:r>
              <a:rPr lang="cs-CZ" altLang="cs-CZ" b="1" dirty="0"/>
              <a:t>505  Formalizovaná poznámka k obsahu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85800" y="1676400"/>
            <a:ext cx="7772400" cy="487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altLang="cs-CZ" sz="2800" cap="none" dirty="0" smtClean="0">
                <a:solidFill>
                  <a:srgbClr val="FF0000"/>
                </a:solidFill>
              </a:rPr>
              <a:t>!!!</a:t>
            </a:r>
            <a:r>
              <a:rPr lang="cs-CZ" altLang="cs-CZ" sz="2800" cap="none" dirty="0" smtClean="0"/>
              <a:t> neformalizovaná poznámka k obsahu do 500 </a:t>
            </a:r>
          </a:p>
          <a:p>
            <a:pPr>
              <a:buNone/>
            </a:pPr>
            <a:r>
              <a:rPr lang="cs-CZ" altLang="cs-CZ" sz="2800" cap="none" dirty="0" smtClean="0"/>
              <a:t>1. indikátor – úplnost zápisu</a:t>
            </a:r>
          </a:p>
          <a:p>
            <a:pPr lvl="2">
              <a:buNone/>
            </a:pPr>
            <a:r>
              <a:rPr lang="cs-CZ" altLang="cs-CZ" sz="2000" cap="none" dirty="0" smtClean="0"/>
              <a:t>0  úplný obsah (generuje se návěští </a:t>
            </a:r>
            <a:r>
              <a:rPr lang="cs-CZ" altLang="cs-CZ" sz="2000" i="1" cap="none" dirty="0" smtClean="0"/>
              <a:t>Obsahuje:</a:t>
            </a:r>
            <a:r>
              <a:rPr lang="cs-CZ" altLang="cs-CZ" sz="2000" cap="none" dirty="0" smtClean="0"/>
              <a:t>)</a:t>
            </a:r>
          </a:p>
          <a:p>
            <a:pPr lvl="2">
              <a:buNone/>
            </a:pPr>
            <a:r>
              <a:rPr lang="cs-CZ" altLang="cs-CZ" sz="2000" cap="none" dirty="0" smtClean="0"/>
              <a:t>1  neúplný </a:t>
            </a:r>
            <a:r>
              <a:rPr lang="cs-CZ" altLang="cs-CZ" sz="2000" cap="none" dirty="0"/>
              <a:t>obsah (generuje se návěští </a:t>
            </a:r>
            <a:r>
              <a:rPr lang="cs-CZ" altLang="cs-CZ" sz="2000" i="1" cap="none" dirty="0" smtClean="0"/>
              <a:t>Neúplný obsah:)</a:t>
            </a:r>
          </a:p>
          <a:p>
            <a:pPr lvl="2">
              <a:buNone/>
            </a:pPr>
            <a:r>
              <a:rPr lang="cs-CZ" altLang="cs-CZ" sz="2000" cap="none" dirty="0" smtClean="0"/>
              <a:t>2  částečný </a:t>
            </a:r>
            <a:r>
              <a:rPr lang="cs-CZ" altLang="cs-CZ" sz="2000" cap="none" dirty="0"/>
              <a:t>obsah (generuje se návěští </a:t>
            </a:r>
            <a:r>
              <a:rPr lang="cs-CZ" altLang="cs-CZ" sz="2000" i="1" cap="none" dirty="0" smtClean="0"/>
              <a:t>Obsahuje též:)</a:t>
            </a:r>
          </a:p>
          <a:p>
            <a:pPr lvl="2">
              <a:buNone/>
            </a:pPr>
            <a:r>
              <a:rPr lang="cs-CZ" altLang="cs-CZ" sz="2000" cap="none" dirty="0" smtClean="0"/>
              <a:t>8  návěští se negeneruje</a:t>
            </a:r>
          </a:p>
          <a:p>
            <a:pPr>
              <a:buNone/>
            </a:pPr>
            <a:r>
              <a:rPr lang="cs-CZ" altLang="cs-CZ" sz="2800" cap="none" dirty="0" smtClean="0"/>
              <a:t>2. indikátor – forma zápisu obsahu</a:t>
            </a:r>
          </a:p>
          <a:p>
            <a:pPr lvl="2">
              <a:buNone/>
            </a:pPr>
            <a:r>
              <a:rPr lang="en-US" altLang="cs-CZ" sz="2000" cap="none" dirty="0" smtClean="0"/>
              <a:t># </a:t>
            </a:r>
            <a:r>
              <a:rPr lang="cs-CZ" altLang="cs-CZ" sz="2000" cap="none" dirty="0" smtClean="0"/>
              <a:t> základní – tzn. je zapsáno pouze </a:t>
            </a:r>
            <a:r>
              <a:rPr lang="cs-CZ" altLang="cs-CZ" sz="2000" cap="none" dirty="0" err="1" smtClean="0"/>
              <a:t>podpole</a:t>
            </a:r>
            <a:r>
              <a:rPr lang="cs-CZ" altLang="cs-CZ" sz="2000" cap="none" dirty="0" smtClean="0"/>
              <a:t> $a</a:t>
            </a:r>
          </a:p>
          <a:p>
            <a:pPr lvl="2">
              <a:buNone/>
            </a:pPr>
            <a:r>
              <a:rPr lang="cs-CZ" altLang="cs-CZ" sz="2000" cap="none" dirty="0" smtClean="0"/>
              <a:t>0</a:t>
            </a:r>
            <a:r>
              <a:rPr lang="en-US" altLang="cs-CZ" sz="2000" cap="none" dirty="0" smtClean="0"/>
              <a:t> </a:t>
            </a:r>
            <a:r>
              <a:rPr lang="cs-CZ" altLang="cs-CZ" sz="2000" cap="none" dirty="0" smtClean="0"/>
              <a:t> rozšířená – žádné $a, zapsaná jsou jiná </a:t>
            </a:r>
            <a:r>
              <a:rPr lang="cs-CZ" altLang="cs-CZ" sz="2000" cap="none" dirty="0" err="1" smtClean="0"/>
              <a:t>podpole</a:t>
            </a:r>
            <a:endParaRPr lang="cs-CZ" altLang="cs-CZ" sz="2000" cap="none" dirty="0"/>
          </a:p>
        </p:txBody>
      </p:sp>
    </p:spTree>
    <p:extLst>
      <p:ext uri="{BB962C8B-B14F-4D97-AF65-F5344CB8AC3E}">
        <p14:creationId xmlns:p14="http://schemas.microsoft.com/office/powerpoint/2010/main" val="227369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52400"/>
          </a:xfrm>
        </p:spPr>
        <p:txBody>
          <a:bodyPr>
            <a:normAutofit fontScale="90000"/>
          </a:bodyPr>
          <a:lstStyle/>
          <a:p>
            <a:endParaRPr lang="cs-CZ" alt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85800" y="692696"/>
            <a:ext cx="7772400" cy="5784304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altLang="cs-CZ" sz="2800" cap="none" dirty="0" smtClean="0"/>
              <a:t>$</a:t>
            </a:r>
            <a:r>
              <a:rPr lang="cs-CZ" altLang="cs-CZ" sz="2800" cap="none" dirty="0" smtClean="0"/>
              <a:t>a  formalizovaný text (no)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cs-CZ" sz="2800" cap="none" dirty="0" smtClean="0"/>
              <a:t>$</a:t>
            </a:r>
            <a:r>
              <a:rPr lang="cs-CZ" altLang="cs-CZ" sz="2800" cap="none" dirty="0" smtClean="0"/>
              <a:t>g  doplňující údaje (svazek, stránky) (o)</a:t>
            </a:r>
            <a:endParaRPr lang="en-US" altLang="cs-CZ" sz="2800" cap="none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altLang="cs-CZ" sz="2800" cap="none" dirty="0" smtClean="0"/>
              <a:t>$</a:t>
            </a:r>
            <a:r>
              <a:rPr lang="cs-CZ" altLang="cs-CZ" sz="2800" cap="none" dirty="0" smtClean="0"/>
              <a:t>r  údaj o odpovědnosti (o)</a:t>
            </a:r>
            <a:endParaRPr lang="en-US" altLang="cs-CZ" sz="2800" cap="none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altLang="cs-CZ" sz="2800" cap="none" dirty="0" smtClean="0"/>
              <a:t>$</a:t>
            </a:r>
            <a:r>
              <a:rPr lang="cs-CZ" altLang="cs-CZ" sz="2800" cap="none" dirty="0" smtClean="0"/>
              <a:t>t  název (o)</a:t>
            </a:r>
            <a:endParaRPr lang="en-US" altLang="cs-CZ" sz="2800" cap="none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altLang="cs-CZ" sz="2800" cap="none" dirty="0" smtClean="0"/>
              <a:t>$</a:t>
            </a:r>
            <a:r>
              <a:rPr lang="cs-CZ" altLang="cs-CZ" sz="2800" cap="none" dirty="0" smtClean="0"/>
              <a:t>u  adresa elektronického zdroje</a:t>
            </a:r>
          </a:p>
          <a:p>
            <a:pPr>
              <a:lnSpc>
                <a:spcPct val="90000"/>
              </a:lnSpc>
            </a:pPr>
            <a:r>
              <a:rPr lang="cs-CZ" altLang="cs-CZ" sz="2800" cap="none" dirty="0" smtClean="0"/>
              <a:t>oba typy poznámky se zapisují včetně interpunkce ISBD</a:t>
            </a:r>
            <a:endParaRPr lang="en-US" altLang="cs-CZ" sz="2800" cap="none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800" b="1" cap="none" dirty="0" smtClean="0"/>
              <a:t>505 0- </a:t>
            </a:r>
            <a:r>
              <a:rPr lang="en-US" altLang="cs-CZ" sz="2800" cap="none" dirty="0" smtClean="0"/>
              <a:t>$</a:t>
            </a:r>
            <a:r>
              <a:rPr lang="cs-CZ" altLang="cs-CZ" sz="2800" cap="none" dirty="0" err="1" smtClean="0"/>
              <a:t>aText</a:t>
            </a:r>
            <a:r>
              <a:rPr lang="cs-CZ" altLang="cs-CZ" sz="2800" cap="none" dirty="0" smtClean="0"/>
              <a:t>. 1997. 305 stran – </a:t>
            </a:r>
            <a:r>
              <a:rPr lang="cs-CZ" altLang="cs-CZ" sz="2800" cap="none" dirty="0" smtClean="0"/>
              <a:t>Přílohy</a:t>
            </a:r>
            <a:r>
              <a:rPr lang="cs-CZ" altLang="cs-CZ" sz="2800" cap="none" dirty="0" smtClean="0"/>
              <a:t>. </a:t>
            </a:r>
            <a:r>
              <a:rPr lang="cs-CZ" altLang="cs-CZ" sz="2800" cap="none" dirty="0" smtClean="0"/>
              <a:t>Část I. 	1999</a:t>
            </a:r>
            <a:r>
              <a:rPr lang="cs-CZ" altLang="cs-CZ" sz="2800" cap="none" dirty="0" smtClean="0"/>
              <a:t>. Strana </a:t>
            </a:r>
            <a:r>
              <a:rPr lang="cs-CZ" altLang="cs-CZ" sz="2800" cap="none" dirty="0" smtClean="0"/>
              <a:t>306-703 – Přílohy. Část II. 	2000. Strana 705-966</a:t>
            </a:r>
            <a:endParaRPr lang="cs-CZ" altLang="cs-CZ" sz="2800" cap="none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800" b="1" cap="none" dirty="0" smtClean="0"/>
              <a:t>505 00 </a:t>
            </a:r>
            <a:r>
              <a:rPr lang="en-US" altLang="cs-CZ" sz="2800" cap="none" dirty="0" smtClean="0"/>
              <a:t>$</a:t>
            </a:r>
            <a:r>
              <a:rPr lang="cs-CZ" altLang="cs-CZ" sz="2800" cap="none" dirty="0" err="1" smtClean="0"/>
              <a:t>tKarla</a:t>
            </a:r>
            <a:r>
              <a:rPr lang="cs-CZ" altLang="cs-CZ" sz="2800" cap="none" dirty="0" smtClean="0"/>
              <a:t> /</a:t>
            </a:r>
            <a:r>
              <a:rPr lang="en-US" altLang="cs-CZ" sz="2800" cap="none" dirty="0" smtClean="0"/>
              <a:t>$</a:t>
            </a:r>
            <a:r>
              <a:rPr lang="cs-CZ" altLang="cs-CZ" sz="2800" cap="none" dirty="0" err="1" smtClean="0"/>
              <a:t>rB</a:t>
            </a:r>
            <a:r>
              <a:rPr lang="cs-CZ" altLang="cs-CZ" sz="2800" cap="none" dirty="0" smtClean="0"/>
              <a:t>. Němcová -- $</a:t>
            </a:r>
            <a:r>
              <a:rPr lang="cs-CZ" altLang="cs-CZ" sz="2800" cap="none" dirty="0" err="1" smtClean="0"/>
              <a:t>tKříž</a:t>
            </a:r>
            <a:r>
              <a:rPr lang="cs-CZ" altLang="cs-CZ" sz="2800" cap="none" dirty="0" smtClean="0"/>
              <a:t> u potoka / 	$</a:t>
            </a:r>
            <a:r>
              <a:rPr lang="cs-CZ" altLang="cs-CZ" sz="2800" cap="none" dirty="0" err="1" smtClean="0"/>
              <a:t>rK</a:t>
            </a:r>
            <a:r>
              <a:rPr lang="cs-CZ" altLang="cs-CZ" sz="2800" cap="none" dirty="0" smtClean="0"/>
              <a:t>. Světlá -- $</a:t>
            </a:r>
            <a:r>
              <a:rPr lang="cs-CZ" altLang="cs-CZ" sz="2800" cap="none" dirty="0" err="1" smtClean="0"/>
              <a:t>tKlepy</a:t>
            </a:r>
            <a:r>
              <a:rPr lang="cs-CZ" altLang="cs-CZ" sz="2800" cap="none" dirty="0" smtClean="0"/>
              <a:t> z plesů /$</a:t>
            </a:r>
            <a:r>
              <a:rPr lang="cs-CZ" altLang="cs-CZ" sz="2800" cap="none" dirty="0" err="1" smtClean="0"/>
              <a:t>rT</a:t>
            </a:r>
            <a:r>
              <a:rPr lang="cs-CZ" altLang="cs-CZ" sz="2800" cap="none" dirty="0" smtClean="0"/>
              <a:t>. Nováková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800" b="1" cap="none" dirty="0" smtClean="0"/>
              <a:t>505 00 </a:t>
            </a:r>
            <a:r>
              <a:rPr lang="en-US" altLang="cs-CZ" sz="2800" cap="none" dirty="0" smtClean="0"/>
              <a:t>$</a:t>
            </a:r>
            <a:r>
              <a:rPr lang="cs-CZ" altLang="cs-CZ" sz="2800" cap="none" dirty="0" err="1" smtClean="0"/>
              <a:t>tKarla</a:t>
            </a:r>
            <a:r>
              <a:rPr lang="cs-CZ" altLang="cs-CZ" sz="2800" cap="none" dirty="0" smtClean="0"/>
              <a:t> --</a:t>
            </a:r>
            <a:r>
              <a:rPr lang="en-US" altLang="cs-CZ" sz="2800" cap="none" dirty="0" smtClean="0"/>
              <a:t>$</a:t>
            </a:r>
            <a:r>
              <a:rPr lang="cs-CZ" altLang="cs-CZ" sz="2800" cap="none" dirty="0" err="1" smtClean="0"/>
              <a:t>tDivá</a:t>
            </a:r>
            <a:r>
              <a:rPr lang="cs-CZ" altLang="cs-CZ" sz="2800" cap="none" dirty="0" smtClean="0"/>
              <a:t> </a:t>
            </a:r>
            <a:r>
              <a:rPr lang="cs-CZ" altLang="cs-CZ" sz="2800" cap="none" dirty="0" err="1" smtClean="0"/>
              <a:t>bára</a:t>
            </a:r>
            <a:r>
              <a:rPr lang="cs-CZ" altLang="cs-CZ" sz="2800" cap="none" dirty="0" smtClean="0"/>
              <a:t> --</a:t>
            </a:r>
            <a:r>
              <a:rPr lang="en-US" altLang="cs-CZ" sz="2800" cap="none" dirty="0" smtClean="0"/>
              <a:t>$</a:t>
            </a:r>
            <a:r>
              <a:rPr lang="cs-CZ" altLang="cs-CZ" sz="2800" cap="none" dirty="0" err="1" smtClean="0"/>
              <a:t>tChudí</a:t>
            </a:r>
            <a:r>
              <a:rPr lang="cs-CZ" altLang="cs-CZ" sz="2800" cap="none" dirty="0" smtClean="0"/>
              <a:t> lidé</a:t>
            </a:r>
          </a:p>
        </p:txBody>
      </p:sp>
    </p:spTree>
    <p:extLst>
      <p:ext uri="{BB962C8B-B14F-4D97-AF65-F5344CB8AC3E}">
        <p14:creationId xmlns:p14="http://schemas.microsoft.com/office/powerpoint/2010/main" val="50992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>
            <a:normAutofit/>
          </a:bodyPr>
          <a:lstStyle/>
          <a:p>
            <a:r>
              <a:rPr lang="cs-CZ" altLang="cs-CZ" b="1" dirty="0"/>
              <a:t>520  Resumé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85800" y="838200"/>
            <a:ext cx="7772400" cy="5791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cs-CZ" altLang="cs-CZ" sz="2400" cap="none" dirty="0" smtClean="0"/>
              <a:t>neformalizovaná informace o obsahu a rozsahu </a:t>
            </a:r>
            <a:r>
              <a:rPr lang="cs-CZ" altLang="cs-CZ" sz="2400" cap="none" dirty="0" smtClean="0"/>
              <a:t>provedení</a:t>
            </a:r>
            <a:endParaRPr lang="cs-CZ" altLang="cs-CZ" sz="2400" cap="none" dirty="0" smtClean="0"/>
          </a:p>
          <a:p>
            <a:pPr>
              <a:lnSpc>
                <a:spcPct val="90000"/>
              </a:lnSpc>
              <a:buNone/>
            </a:pPr>
            <a:r>
              <a:rPr lang="cs-CZ" altLang="cs-CZ" sz="2400" cap="none" dirty="0" smtClean="0"/>
              <a:t>1. indikátor – generované návěští</a:t>
            </a:r>
          </a:p>
          <a:p>
            <a:pPr lvl="2">
              <a:lnSpc>
                <a:spcPct val="90000"/>
              </a:lnSpc>
              <a:buNone/>
            </a:pPr>
            <a:r>
              <a:rPr lang="en-US" altLang="cs-CZ" sz="1800" cap="none" dirty="0" smtClean="0"/>
              <a:t>#</a:t>
            </a:r>
            <a:r>
              <a:rPr lang="cs-CZ" altLang="cs-CZ" sz="1800" cap="none" dirty="0" smtClean="0"/>
              <a:t>  resumé </a:t>
            </a:r>
          </a:p>
          <a:p>
            <a:pPr lvl="2">
              <a:lnSpc>
                <a:spcPct val="90000"/>
              </a:lnSpc>
              <a:buNone/>
            </a:pPr>
            <a:r>
              <a:rPr lang="cs-CZ" altLang="cs-CZ" sz="1800" cap="none" dirty="0" smtClean="0"/>
              <a:t>0  předmět (spíš pro objekty)</a:t>
            </a:r>
          </a:p>
          <a:p>
            <a:pPr lvl="2">
              <a:lnSpc>
                <a:spcPct val="90000"/>
              </a:lnSpc>
              <a:buNone/>
            </a:pPr>
            <a:r>
              <a:rPr lang="cs-CZ" altLang="cs-CZ" sz="1800" cap="none" dirty="0" smtClean="0"/>
              <a:t>1  recenze</a:t>
            </a:r>
          </a:p>
          <a:p>
            <a:pPr lvl="2">
              <a:lnSpc>
                <a:spcPct val="90000"/>
              </a:lnSpc>
              <a:buNone/>
            </a:pPr>
            <a:r>
              <a:rPr lang="cs-CZ" altLang="cs-CZ" sz="1800" cap="none" dirty="0" smtClean="0"/>
              <a:t>2  rozsah a obsah (anotace)</a:t>
            </a:r>
          </a:p>
          <a:p>
            <a:pPr lvl="2">
              <a:lnSpc>
                <a:spcPct val="90000"/>
              </a:lnSpc>
              <a:buNone/>
            </a:pPr>
            <a:r>
              <a:rPr lang="cs-CZ" altLang="cs-CZ" sz="1800" cap="none" dirty="0" smtClean="0"/>
              <a:t>3  abstrakt</a:t>
            </a:r>
          </a:p>
          <a:p>
            <a:pPr lvl="2">
              <a:lnSpc>
                <a:spcPct val="90000"/>
              </a:lnSpc>
              <a:buNone/>
            </a:pPr>
            <a:r>
              <a:rPr lang="cs-CZ" altLang="cs-CZ" sz="1800" cap="none" dirty="0" smtClean="0"/>
              <a:t>4  upozornění k obsahu („obsahuje násilí“)</a:t>
            </a:r>
          </a:p>
          <a:p>
            <a:pPr lvl="2">
              <a:lnSpc>
                <a:spcPct val="90000"/>
              </a:lnSpc>
              <a:buNone/>
            </a:pPr>
            <a:r>
              <a:rPr lang="cs-CZ" altLang="cs-CZ" sz="1800" cap="none" dirty="0" smtClean="0"/>
              <a:t>8  návěští se negeneruje</a:t>
            </a:r>
          </a:p>
          <a:p>
            <a:pPr>
              <a:lnSpc>
                <a:spcPct val="90000"/>
              </a:lnSpc>
              <a:buNone/>
            </a:pPr>
            <a:r>
              <a:rPr lang="cs-CZ" altLang="cs-CZ" sz="2400" cap="none" dirty="0" smtClean="0"/>
              <a:t>2. indikátor – nedefinován</a:t>
            </a:r>
          </a:p>
          <a:p>
            <a:pPr>
              <a:lnSpc>
                <a:spcPct val="90000"/>
              </a:lnSpc>
              <a:buNone/>
            </a:pPr>
            <a:r>
              <a:rPr lang="en-US" altLang="cs-CZ" sz="2400" cap="none" dirty="0" smtClean="0"/>
              <a:t>$</a:t>
            </a:r>
            <a:r>
              <a:rPr lang="cs-CZ" altLang="cs-CZ" sz="2400" cap="none" dirty="0" smtClean="0"/>
              <a:t>a  text (shrnutí obsahu, cca 1 věta/2-3 řádky)</a:t>
            </a:r>
          </a:p>
          <a:p>
            <a:pPr>
              <a:lnSpc>
                <a:spcPct val="90000"/>
              </a:lnSpc>
              <a:buNone/>
            </a:pPr>
            <a:r>
              <a:rPr lang="en-US" altLang="cs-CZ" sz="2400" cap="none" dirty="0" smtClean="0"/>
              <a:t>$</a:t>
            </a:r>
            <a:r>
              <a:rPr lang="cs-CZ" altLang="cs-CZ" sz="2400" cap="none" dirty="0" smtClean="0"/>
              <a:t>b  rozšířený text (rozšiřuje text uvedený v </a:t>
            </a:r>
            <a:r>
              <a:rPr lang="en-US" altLang="cs-CZ" sz="2400" cap="none" dirty="0" smtClean="0"/>
              <a:t>$</a:t>
            </a:r>
            <a:r>
              <a:rPr lang="cs-CZ" altLang="cs-CZ" sz="2400" cap="none" dirty="0" smtClean="0"/>
              <a:t>a)</a:t>
            </a:r>
          </a:p>
          <a:p>
            <a:pPr>
              <a:lnSpc>
                <a:spcPct val="90000"/>
              </a:lnSpc>
              <a:buNone/>
            </a:pPr>
            <a:r>
              <a:rPr lang="cs-CZ" altLang="cs-CZ" sz="2400" cap="none" dirty="0" smtClean="0"/>
              <a:t>$c  přidělující zdroj (kód; poskytl údaje do $a)</a:t>
            </a:r>
            <a:endParaRPr lang="en-US" altLang="cs-CZ" sz="2400" cap="none" dirty="0" smtClean="0"/>
          </a:p>
          <a:p>
            <a:pPr>
              <a:lnSpc>
                <a:spcPct val="90000"/>
              </a:lnSpc>
              <a:buNone/>
            </a:pPr>
            <a:r>
              <a:rPr lang="en-US" altLang="cs-CZ" sz="2400" cap="none" dirty="0" smtClean="0"/>
              <a:t>$</a:t>
            </a:r>
            <a:r>
              <a:rPr lang="cs-CZ" altLang="cs-CZ" sz="2400" cap="none" dirty="0" smtClean="0"/>
              <a:t>u  adresa elektronického zdroje (může být jen $u)</a:t>
            </a:r>
            <a:endParaRPr lang="en-US" altLang="cs-CZ" sz="2400" cap="none" dirty="0" smtClean="0"/>
          </a:p>
          <a:p>
            <a:pPr>
              <a:lnSpc>
                <a:spcPct val="90000"/>
              </a:lnSpc>
              <a:buNone/>
            </a:pPr>
            <a:r>
              <a:rPr lang="en-US" altLang="cs-CZ" sz="2400" cap="none" dirty="0" smtClean="0"/>
              <a:t>$</a:t>
            </a:r>
            <a:r>
              <a:rPr lang="cs-CZ" altLang="cs-CZ" sz="2400" cap="none" dirty="0" smtClean="0"/>
              <a:t>3  bližší určení dokumentu</a:t>
            </a:r>
            <a:endParaRPr lang="cs-CZ" altLang="cs-CZ" sz="2400" cap="none" dirty="0"/>
          </a:p>
        </p:txBody>
      </p:sp>
    </p:spTree>
    <p:extLst>
      <p:ext uri="{BB962C8B-B14F-4D97-AF65-F5344CB8AC3E}">
        <p14:creationId xmlns:p14="http://schemas.microsoft.com/office/powerpoint/2010/main" val="118281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>
            <a:normAutofit/>
          </a:bodyPr>
          <a:lstStyle/>
          <a:p>
            <a:r>
              <a:rPr lang="cs-CZ" altLang="cs-CZ" b="1" dirty="0"/>
              <a:t>521  Poznámka k uživatelskému určení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85800" y="1524000"/>
            <a:ext cx="7772400" cy="5105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cs-CZ" altLang="cs-CZ" sz="2800" cap="none" dirty="0" smtClean="0"/>
              <a:t>1. indikátor – generované návěští</a:t>
            </a:r>
          </a:p>
          <a:p>
            <a:pPr lvl="2">
              <a:lnSpc>
                <a:spcPct val="90000"/>
              </a:lnSpc>
              <a:buNone/>
            </a:pPr>
            <a:r>
              <a:rPr lang="en-US" altLang="cs-CZ" sz="2000" cap="none" dirty="0" smtClean="0"/>
              <a:t>#</a:t>
            </a:r>
            <a:r>
              <a:rPr lang="cs-CZ" altLang="cs-CZ" sz="2000" cap="none" dirty="0" smtClean="0"/>
              <a:t>  určení (Určeno pro:)</a:t>
            </a:r>
          </a:p>
          <a:p>
            <a:pPr lvl="2">
              <a:lnSpc>
                <a:spcPct val="90000"/>
              </a:lnSpc>
              <a:buNone/>
            </a:pPr>
            <a:r>
              <a:rPr lang="cs-CZ" altLang="cs-CZ" sz="2000" cap="none" dirty="0" smtClean="0"/>
              <a:t>0  čtenářská úroveň</a:t>
            </a:r>
          </a:p>
          <a:p>
            <a:pPr lvl="2">
              <a:lnSpc>
                <a:spcPct val="90000"/>
              </a:lnSpc>
              <a:buNone/>
            </a:pPr>
            <a:r>
              <a:rPr lang="cs-CZ" altLang="cs-CZ" sz="2000" cap="none" dirty="0" smtClean="0"/>
              <a:t>1  věkové určení</a:t>
            </a:r>
          </a:p>
          <a:p>
            <a:pPr lvl="2">
              <a:lnSpc>
                <a:spcPct val="90000"/>
              </a:lnSpc>
              <a:buNone/>
            </a:pPr>
            <a:r>
              <a:rPr lang="cs-CZ" altLang="cs-CZ" sz="2000" cap="none" dirty="0" smtClean="0"/>
              <a:t>2  stupeň vzdělání</a:t>
            </a:r>
          </a:p>
          <a:p>
            <a:pPr lvl="2">
              <a:lnSpc>
                <a:spcPct val="90000"/>
              </a:lnSpc>
              <a:buNone/>
            </a:pPr>
            <a:r>
              <a:rPr lang="cs-CZ" altLang="cs-CZ" sz="2000" cap="none" dirty="0" smtClean="0"/>
              <a:t>3  speciální určení (Určeno zvláště pro:)</a:t>
            </a:r>
          </a:p>
          <a:p>
            <a:pPr lvl="2">
              <a:lnSpc>
                <a:spcPct val="90000"/>
              </a:lnSpc>
              <a:buNone/>
            </a:pPr>
            <a:r>
              <a:rPr lang="cs-CZ" altLang="cs-CZ" sz="2000" cap="none" dirty="0" smtClean="0"/>
              <a:t>4  motivace (Úroveň motivace:)</a:t>
            </a:r>
          </a:p>
          <a:p>
            <a:pPr lvl="2">
              <a:lnSpc>
                <a:spcPct val="90000"/>
              </a:lnSpc>
              <a:buNone/>
            </a:pPr>
            <a:r>
              <a:rPr lang="cs-CZ" altLang="cs-CZ" sz="2000" cap="none" dirty="0" smtClean="0"/>
              <a:t>8  návěští se negeneruje</a:t>
            </a:r>
          </a:p>
          <a:p>
            <a:pPr>
              <a:lnSpc>
                <a:spcPct val="90000"/>
              </a:lnSpc>
              <a:buNone/>
            </a:pPr>
            <a:r>
              <a:rPr lang="cs-CZ" altLang="cs-CZ" sz="2800" cap="none" dirty="0" smtClean="0"/>
              <a:t>2. indikátor – nedefinován</a:t>
            </a:r>
          </a:p>
          <a:p>
            <a:pPr>
              <a:lnSpc>
                <a:spcPct val="90000"/>
              </a:lnSpc>
              <a:buNone/>
            </a:pPr>
            <a:r>
              <a:rPr lang="en-US" altLang="cs-CZ" sz="2800" cap="none" dirty="0" smtClean="0"/>
              <a:t>$</a:t>
            </a:r>
            <a:r>
              <a:rPr lang="cs-CZ" altLang="cs-CZ" sz="2800" cap="none" dirty="0" smtClean="0"/>
              <a:t>a  text poznámky</a:t>
            </a:r>
          </a:p>
          <a:p>
            <a:pPr>
              <a:lnSpc>
                <a:spcPct val="90000"/>
              </a:lnSpc>
              <a:buNone/>
            </a:pPr>
            <a:r>
              <a:rPr lang="en-US" altLang="cs-CZ" sz="2800" cap="none" dirty="0" smtClean="0"/>
              <a:t>$</a:t>
            </a:r>
            <a:r>
              <a:rPr lang="cs-CZ" altLang="cs-CZ" sz="2800" cap="none" dirty="0" smtClean="0"/>
              <a:t>b  zdroj, který stanovil uživatelské určení</a:t>
            </a:r>
            <a:endParaRPr lang="en-US" altLang="cs-CZ" sz="2800" cap="none" dirty="0" smtClean="0"/>
          </a:p>
          <a:p>
            <a:pPr>
              <a:lnSpc>
                <a:spcPct val="90000"/>
              </a:lnSpc>
              <a:buNone/>
            </a:pPr>
            <a:r>
              <a:rPr lang="en-US" altLang="cs-CZ" sz="2800" cap="none" dirty="0" smtClean="0"/>
              <a:t>$</a:t>
            </a:r>
            <a:r>
              <a:rPr lang="cs-CZ" altLang="cs-CZ" sz="2800" cap="none" dirty="0" smtClean="0"/>
              <a:t>3  bližší určení dokumentu</a:t>
            </a:r>
            <a:endParaRPr lang="cs-CZ" altLang="cs-CZ" sz="2800" cap="none" dirty="0"/>
          </a:p>
        </p:txBody>
      </p:sp>
    </p:spTree>
    <p:extLst>
      <p:ext uri="{BB962C8B-B14F-4D97-AF65-F5344CB8AC3E}">
        <p14:creationId xmlns:p14="http://schemas.microsoft.com/office/powerpoint/2010/main" val="310186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r>
              <a:rPr lang="cs-CZ" altLang="cs-CZ" b="1" dirty="0"/>
              <a:t>546  Poznámka o jazyku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85800" y="1219200"/>
            <a:ext cx="7772400" cy="533400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cs-CZ" altLang="cs-CZ" sz="2400" cap="none" dirty="0" smtClean="0"/>
              <a:t>povinná textová poznámka o jazyku popisované jednotky (souvisí s kódy v poli 041) </a:t>
            </a:r>
          </a:p>
          <a:p>
            <a:pPr marL="0" indent="0">
              <a:lnSpc>
                <a:spcPct val="90000"/>
              </a:lnSpc>
            </a:pPr>
            <a:r>
              <a:rPr lang="cs-CZ" altLang="cs-CZ" sz="2400" cap="none" dirty="0" smtClean="0"/>
              <a:t> indikátory nedefinovány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cs-CZ" sz="2400" cap="none" dirty="0" smtClean="0"/>
              <a:t>$</a:t>
            </a:r>
            <a:r>
              <a:rPr lang="cs-CZ" altLang="cs-CZ" sz="2400" cap="none" dirty="0" smtClean="0"/>
              <a:t>a  text poznámky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cs-CZ" sz="2400" cap="none" dirty="0" smtClean="0"/>
              <a:t>$</a:t>
            </a:r>
            <a:r>
              <a:rPr lang="cs-CZ" altLang="cs-CZ" sz="2400" cap="none" dirty="0" smtClean="0"/>
              <a:t>b  typ jazyka nebo písma</a:t>
            </a:r>
            <a:endParaRPr lang="en-US" altLang="cs-CZ" sz="2400" cap="none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altLang="cs-CZ" sz="2400" cap="none" dirty="0" smtClean="0"/>
              <a:t>$</a:t>
            </a:r>
            <a:r>
              <a:rPr lang="cs-CZ" altLang="cs-CZ" sz="2400" cap="none" dirty="0" smtClean="0"/>
              <a:t>3  bližší určení dokumentu</a:t>
            </a:r>
          </a:p>
          <a:p>
            <a:pPr marL="0" indent="0">
              <a:lnSpc>
                <a:spcPct val="90000"/>
              </a:lnSpc>
              <a:buNone/>
            </a:pPr>
            <a:endParaRPr lang="cs-CZ" altLang="cs-CZ" cap="none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cs-CZ" altLang="cs-CZ" cap="none" dirty="0" smtClean="0"/>
              <a:t>546  </a:t>
            </a:r>
            <a:r>
              <a:rPr lang="en-US" altLang="cs-CZ" cap="none" dirty="0" smtClean="0"/>
              <a:t>$</a:t>
            </a:r>
            <a:r>
              <a:rPr lang="cs-CZ" altLang="cs-CZ" cap="none" dirty="0" err="1" smtClean="0"/>
              <a:t>aAnglický</a:t>
            </a:r>
            <a:r>
              <a:rPr lang="cs-CZ" altLang="cs-CZ" cap="none" dirty="0" smtClean="0"/>
              <a:t>, německý a ruský text</a:t>
            </a:r>
          </a:p>
          <a:p>
            <a:pPr marL="914400" lvl="2" indent="0">
              <a:lnSpc>
                <a:spcPct val="90000"/>
              </a:lnSpc>
              <a:buNone/>
            </a:pPr>
            <a:r>
              <a:rPr lang="cs-CZ" altLang="cs-CZ" cap="none" dirty="0" smtClean="0"/>
              <a:t>0410-</a:t>
            </a:r>
            <a:r>
              <a:rPr lang="en-US" altLang="cs-CZ" cap="none" dirty="0" smtClean="0"/>
              <a:t>$</a:t>
            </a:r>
            <a:r>
              <a:rPr lang="cs-CZ" altLang="cs-CZ" cap="none" dirty="0" err="1" smtClean="0"/>
              <a:t>aeng</a:t>
            </a:r>
            <a:r>
              <a:rPr lang="en-US" altLang="cs-CZ" cap="none" dirty="0" smtClean="0"/>
              <a:t>$</a:t>
            </a:r>
            <a:r>
              <a:rPr lang="cs-CZ" altLang="cs-CZ" cap="none" dirty="0" err="1" smtClean="0"/>
              <a:t>ager</a:t>
            </a:r>
            <a:r>
              <a:rPr lang="en-US" altLang="cs-CZ" cap="none" dirty="0" smtClean="0"/>
              <a:t>$</a:t>
            </a:r>
            <a:r>
              <a:rPr lang="cs-CZ" altLang="cs-CZ" cap="none" dirty="0" err="1" smtClean="0"/>
              <a:t>arus</a:t>
            </a:r>
            <a:endParaRPr lang="cs-CZ" altLang="cs-CZ" cap="none" dirty="0" smtClean="0"/>
          </a:p>
          <a:p>
            <a:pPr marL="457200" indent="-457200">
              <a:lnSpc>
                <a:spcPct val="90000"/>
              </a:lnSpc>
              <a:buAutoNum type="arabicPlain" startAt="546"/>
            </a:pPr>
            <a:r>
              <a:rPr lang="en-US" altLang="cs-CZ" cap="none" dirty="0" smtClean="0"/>
              <a:t>$</a:t>
            </a:r>
            <a:r>
              <a:rPr lang="cs-CZ" altLang="cs-CZ" cap="none" dirty="0" err="1" smtClean="0"/>
              <a:t>aČeský</a:t>
            </a:r>
            <a:r>
              <a:rPr lang="cs-CZ" altLang="cs-CZ" cap="none" dirty="0" smtClean="0"/>
              <a:t> a německý text;$</a:t>
            </a:r>
            <a:r>
              <a:rPr lang="cs-CZ" altLang="cs-CZ" cap="none" dirty="0" err="1" smtClean="0"/>
              <a:t>btištěno</a:t>
            </a:r>
            <a:r>
              <a:rPr lang="cs-CZ" altLang="cs-CZ" cap="none" dirty="0" smtClean="0"/>
              <a:t> švabachem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cap="none" dirty="0"/>
              <a:t>546  </a:t>
            </a:r>
            <a:r>
              <a:rPr lang="en-US" altLang="cs-CZ" cap="none" dirty="0" smtClean="0"/>
              <a:t>$</a:t>
            </a:r>
            <a:r>
              <a:rPr lang="cs-CZ" altLang="cs-CZ" cap="none" dirty="0" err="1" smtClean="0"/>
              <a:t>aTištěno</a:t>
            </a:r>
            <a:r>
              <a:rPr lang="cs-CZ" altLang="cs-CZ" cap="none" dirty="0" smtClean="0"/>
              <a:t> </a:t>
            </a:r>
            <a:r>
              <a:rPr lang="cs-CZ" altLang="cs-CZ" cap="none" dirty="0"/>
              <a:t>švabachem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cap="none" dirty="0" smtClean="0"/>
              <a:t>ale: 500  </a:t>
            </a:r>
            <a:r>
              <a:rPr lang="en-US" altLang="cs-CZ" cap="none" dirty="0" smtClean="0"/>
              <a:t>$</a:t>
            </a:r>
            <a:r>
              <a:rPr lang="cs-CZ" altLang="cs-CZ" cap="none" dirty="0" err="1" smtClean="0"/>
              <a:t>aPřeloženo</a:t>
            </a:r>
            <a:r>
              <a:rPr lang="cs-CZ" altLang="cs-CZ" cap="none" dirty="0" smtClean="0"/>
              <a:t> z němčiny</a:t>
            </a:r>
          </a:p>
          <a:p>
            <a:pPr marL="914400" lvl="2" indent="0">
              <a:lnSpc>
                <a:spcPct val="90000"/>
              </a:lnSpc>
              <a:buNone/>
            </a:pPr>
            <a:r>
              <a:rPr lang="cs-CZ" altLang="cs-CZ" cap="none" dirty="0" smtClean="0"/>
              <a:t>0411-</a:t>
            </a:r>
            <a:r>
              <a:rPr lang="en-US" altLang="cs-CZ" cap="none" dirty="0" smtClean="0"/>
              <a:t>$</a:t>
            </a:r>
            <a:r>
              <a:rPr lang="cs-CZ" altLang="cs-CZ" cap="none" dirty="0" err="1" smtClean="0"/>
              <a:t>acze</a:t>
            </a:r>
            <a:r>
              <a:rPr lang="en-US" altLang="cs-CZ" cap="none" dirty="0" smtClean="0"/>
              <a:t>$</a:t>
            </a:r>
            <a:r>
              <a:rPr lang="cs-CZ" altLang="cs-CZ" cap="none" dirty="0" err="1" smtClean="0"/>
              <a:t>hger</a:t>
            </a:r>
            <a:endParaRPr lang="cs-CZ" altLang="cs-CZ" cap="none" dirty="0"/>
          </a:p>
        </p:txBody>
      </p:sp>
    </p:spTree>
    <p:extLst>
      <p:ext uri="{BB962C8B-B14F-4D97-AF65-F5344CB8AC3E}">
        <p14:creationId xmlns:p14="http://schemas.microsoft.com/office/powerpoint/2010/main" val="294634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066800"/>
          </a:xfrm>
        </p:spPr>
        <p:txBody>
          <a:bodyPr/>
          <a:lstStyle/>
          <a:p>
            <a:r>
              <a:rPr lang="cs-CZ" altLang="cs-CZ" b="1" dirty="0"/>
              <a:t>550  Poznámka k vydavateli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85800" y="1295400"/>
            <a:ext cx="7772400" cy="4800600"/>
          </a:xfrm>
        </p:spPr>
        <p:txBody>
          <a:bodyPr>
            <a:normAutofit/>
          </a:bodyPr>
          <a:lstStyle/>
          <a:p>
            <a:r>
              <a:rPr lang="cs-CZ" altLang="cs-CZ" sz="2400" cap="none" dirty="0" smtClean="0"/>
              <a:t>poznámka pouze k vydavateli, nikoli nakladateli či  distributorovi</a:t>
            </a:r>
          </a:p>
          <a:p>
            <a:r>
              <a:rPr lang="cs-CZ" altLang="cs-CZ" sz="2400" cap="none" dirty="0" smtClean="0"/>
              <a:t>objasňuje důvod jeho uvedení v poli 7xx jako vedlejší záhlaví</a:t>
            </a:r>
          </a:p>
          <a:p>
            <a:r>
              <a:rPr lang="cs-CZ" altLang="cs-CZ" sz="2400" cap="none" dirty="0" smtClean="0"/>
              <a:t>indikátory nedefinovány</a:t>
            </a:r>
          </a:p>
          <a:p>
            <a:r>
              <a:rPr lang="en-US" altLang="cs-CZ" sz="2400" cap="none" dirty="0" smtClean="0"/>
              <a:t>$</a:t>
            </a:r>
            <a:r>
              <a:rPr lang="cs-CZ" altLang="cs-CZ" sz="2400" cap="none" dirty="0" smtClean="0"/>
              <a:t>a text poznámky</a:t>
            </a:r>
            <a:endParaRPr lang="cs-CZ" altLang="cs-CZ" sz="2400" cap="none" dirty="0"/>
          </a:p>
        </p:txBody>
      </p:sp>
    </p:spTree>
    <p:extLst>
      <p:ext uri="{BB962C8B-B14F-4D97-AF65-F5344CB8AC3E}">
        <p14:creationId xmlns:p14="http://schemas.microsoft.com/office/powerpoint/2010/main" val="195169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838200" indent="-838200">
              <a:buFontTx/>
              <a:buAutoNum type="arabicPlain" startAt="580"/>
            </a:pPr>
            <a:r>
              <a:rPr lang="cs-CZ" altLang="cs-CZ" b="1" dirty="0"/>
              <a:t>  Poznámka</a:t>
            </a:r>
            <a:br>
              <a:rPr lang="cs-CZ" altLang="cs-CZ" b="1" dirty="0"/>
            </a:br>
            <a:r>
              <a:rPr lang="cs-CZ" altLang="cs-CZ" b="1" dirty="0"/>
              <a:t>k propojovacím polím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sz="2400" cap="none" dirty="0" smtClean="0"/>
              <a:t>objasňuje složitý vztah mezi popisovanou jednotkou a jinou jednotkou, který nelze adekvátně generovat z polí pro související záhlaví 760-787</a:t>
            </a:r>
          </a:p>
          <a:p>
            <a:pPr>
              <a:lnSpc>
                <a:spcPct val="90000"/>
              </a:lnSpc>
            </a:pPr>
            <a:r>
              <a:rPr lang="cs-CZ" altLang="cs-CZ" sz="2400" cap="none" dirty="0" smtClean="0"/>
              <a:t>někdy i jen poznámka bez zápisu souvisejících záhlaví (např. reprint)</a:t>
            </a:r>
          </a:p>
          <a:p>
            <a:pPr>
              <a:lnSpc>
                <a:spcPct val="90000"/>
              </a:lnSpc>
            </a:pPr>
            <a:r>
              <a:rPr lang="cs-CZ" altLang="cs-CZ" sz="2400" cap="none" dirty="0" smtClean="0"/>
              <a:t>indikátory nedefinovány</a:t>
            </a:r>
          </a:p>
          <a:p>
            <a:pPr>
              <a:lnSpc>
                <a:spcPct val="90000"/>
              </a:lnSpc>
            </a:pPr>
            <a:r>
              <a:rPr lang="en-US" altLang="cs-CZ" sz="2400" cap="none" dirty="0" smtClean="0"/>
              <a:t>$</a:t>
            </a:r>
            <a:r>
              <a:rPr lang="cs-CZ" altLang="cs-CZ" sz="2400" cap="none" dirty="0" smtClean="0"/>
              <a:t>a text poznámky</a:t>
            </a:r>
            <a:endParaRPr lang="cs-CZ" altLang="cs-CZ" sz="2400" cap="none" dirty="0"/>
          </a:p>
        </p:txBody>
      </p:sp>
    </p:spTree>
    <p:extLst>
      <p:ext uri="{BB962C8B-B14F-4D97-AF65-F5344CB8AC3E}">
        <p14:creationId xmlns:p14="http://schemas.microsoft.com/office/powerpoint/2010/main" val="306138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618519"/>
            <a:ext cx="7343054" cy="1154298"/>
          </a:xfrm>
        </p:spPr>
        <p:txBody>
          <a:bodyPr/>
          <a:lstStyle/>
          <a:p>
            <a:r>
              <a:rPr lang="cs-CZ" b="1" dirty="0" smtClean="0"/>
              <a:t>588 poznámka o zdroji popisu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85330" y="2060849"/>
            <a:ext cx="7772870" cy="37303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cap="none" dirty="0" smtClean="0"/>
              <a:t>informace o zohledněných sešitech/svazcích, asi tu informaci více ocení </a:t>
            </a:r>
            <a:r>
              <a:rPr lang="cs-CZ" sz="2400" cap="none" dirty="0" err="1" smtClean="0"/>
              <a:t>katalogizátoři</a:t>
            </a:r>
            <a:r>
              <a:rPr lang="cs-CZ" sz="2400" cap="none" dirty="0" smtClean="0"/>
              <a:t> </a:t>
            </a:r>
            <a:r>
              <a:rPr lang="cs-CZ" sz="2400" cap="none" dirty="0" smtClean="0">
                <a:sym typeface="Wingdings" panose="05000000000000000000" pitchFamily="2" charset="2"/>
              </a:rPr>
              <a:t></a:t>
            </a:r>
            <a:endParaRPr lang="cs-CZ" sz="2400" cap="none" dirty="0" smtClean="0"/>
          </a:p>
          <a:p>
            <a:pPr marL="457200" indent="-457200">
              <a:buAutoNum type="arabicPlain" startAt="588"/>
            </a:pPr>
            <a:r>
              <a:rPr lang="cs-CZ" sz="2400" cap="none" dirty="0" smtClean="0"/>
              <a:t>$</a:t>
            </a:r>
            <a:r>
              <a:rPr lang="cs-CZ" sz="2400" cap="none" dirty="0" err="1" smtClean="0"/>
              <a:t>aPopsáno</a:t>
            </a:r>
            <a:r>
              <a:rPr lang="cs-CZ" sz="2400" cap="none" dirty="0" smtClean="0"/>
              <a:t> podle dotisku z roku 2015</a:t>
            </a:r>
          </a:p>
          <a:p>
            <a:pPr marL="0" indent="0">
              <a:buNone/>
            </a:pPr>
            <a:r>
              <a:rPr lang="cs-CZ" sz="2400" cap="none" dirty="0" smtClean="0"/>
              <a:t>588  $</a:t>
            </a:r>
            <a:r>
              <a:rPr lang="cs-CZ" sz="2400" cap="none" dirty="0" err="1" smtClean="0"/>
              <a:t>aPopsáno</a:t>
            </a:r>
            <a:r>
              <a:rPr lang="cs-CZ" sz="2400" cap="none" dirty="0" smtClean="0"/>
              <a:t> podle: Heft 1964/5</a:t>
            </a:r>
          </a:p>
          <a:p>
            <a:pPr marL="0" indent="0">
              <a:buNone/>
            </a:pPr>
            <a:r>
              <a:rPr lang="cs-CZ" sz="2400" cap="none" dirty="0" smtClean="0"/>
              <a:t>588  $</a:t>
            </a:r>
            <a:r>
              <a:rPr lang="cs-CZ" sz="2400" cap="none" dirty="0" err="1" smtClean="0"/>
              <a:t>aPopsáno</a:t>
            </a:r>
            <a:r>
              <a:rPr lang="cs-CZ" sz="2400" cap="none" dirty="0" smtClean="0"/>
              <a:t> podle: základní dílo včetně 23. aktualizace </a:t>
            </a:r>
            <a:r>
              <a:rPr lang="cs-CZ" sz="2400" cap="none" dirty="0" smtClean="0"/>
              <a:t>	(</a:t>
            </a:r>
            <a:r>
              <a:rPr lang="cs-CZ" sz="2400" cap="none" dirty="0" smtClean="0"/>
              <a:t>říjen 2014)</a:t>
            </a:r>
            <a:endParaRPr lang="cs-CZ" sz="2400" cap="none" dirty="0"/>
          </a:p>
        </p:txBody>
      </p:sp>
    </p:spTree>
    <p:extLst>
      <p:ext uri="{BB962C8B-B14F-4D97-AF65-F5344CB8AC3E}">
        <p14:creationId xmlns:p14="http://schemas.microsoft.com/office/powerpoint/2010/main" val="315712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67744" y="692696"/>
            <a:ext cx="6517482" cy="1048094"/>
          </a:xfrm>
        </p:spPr>
        <p:txBody>
          <a:bodyPr/>
          <a:lstStyle/>
          <a:p>
            <a:r>
              <a:rPr lang="cs-CZ" altLang="cs-CZ" dirty="0"/>
              <a:t>EDICE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 altLang="cs-CZ"/>
          </a:p>
        </p:txBody>
      </p:sp>
      <p:pic>
        <p:nvPicPr>
          <p:cNvPr id="73732" name="Picture 4" descr="BD06663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132856"/>
            <a:ext cx="4392613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202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52400"/>
          </a:xfrm>
        </p:spPr>
        <p:txBody>
          <a:bodyPr>
            <a:normAutofit fontScale="90000"/>
          </a:bodyPr>
          <a:lstStyle/>
          <a:p>
            <a:endParaRPr lang="cs-CZ" altLang="cs-CZ"/>
          </a:p>
        </p:txBody>
      </p:sp>
      <p:sp>
        <p:nvSpPr>
          <p:cNvPr id="74755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85800" y="1700808"/>
            <a:ext cx="7772400" cy="4395192"/>
          </a:xfrm>
        </p:spPr>
        <p:txBody>
          <a:bodyPr>
            <a:normAutofit/>
          </a:bodyPr>
          <a:lstStyle/>
          <a:p>
            <a:r>
              <a:rPr lang="cs-CZ" altLang="cs-CZ" sz="2800" cap="none" dirty="0" smtClean="0"/>
              <a:t>edice jako popisný údaj do pole 490 a jako selekční údaj/vedlejší záhlaví do odpovídajícího pole 800-830</a:t>
            </a:r>
          </a:p>
          <a:p>
            <a:r>
              <a:rPr lang="cs-CZ" altLang="cs-CZ" sz="2800" cap="none" dirty="0" smtClean="0"/>
              <a:t>kulaté závorky pro uzavření údajů o edici podle ISBD se nezapisují, pro potřeby zobrazení je generuje systém</a:t>
            </a:r>
            <a:endParaRPr lang="cs-CZ" altLang="cs-CZ" sz="2800" cap="none" dirty="0"/>
          </a:p>
        </p:txBody>
      </p:sp>
    </p:spTree>
    <p:extLst>
      <p:ext uri="{BB962C8B-B14F-4D97-AF65-F5344CB8AC3E}">
        <p14:creationId xmlns:p14="http://schemas.microsoft.com/office/powerpoint/2010/main" val="353057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b="1" dirty="0"/>
              <a:t>Bloky polí popisných údajů</a:t>
            </a:r>
            <a:br>
              <a:rPr lang="cs-CZ" altLang="cs-CZ" b="1" dirty="0"/>
            </a:br>
            <a:r>
              <a:rPr lang="cs-CZ" altLang="cs-CZ" b="1" dirty="0"/>
              <a:t> v MARC 21 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3"/>
          </p:nvPr>
        </p:nvSpPr>
        <p:spPr>
          <a:ln/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altLang="cs-CZ" sz="2800" b="1" dirty="0"/>
              <a:t>02X</a:t>
            </a:r>
            <a:r>
              <a:rPr lang="cs-CZ" altLang="cs-CZ" sz="2800" dirty="0"/>
              <a:t> – standardní čísla</a:t>
            </a:r>
          </a:p>
          <a:p>
            <a:pPr marL="0" indent="0">
              <a:buNone/>
            </a:pPr>
            <a:r>
              <a:rPr lang="cs-CZ" altLang="cs-CZ" sz="2800" b="1" dirty="0" smtClean="0"/>
              <a:t>20x-24x</a:t>
            </a:r>
            <a:r>
              <a:rPr lang="cs-CZ" altLang="cs-CZ" sz="2800" dirty="0" smtClean="0"/>
              <a:t> </a:t>
            </a:r>
            <a:r>
              <a:rPr lang="cs-CZ" altLang="cs-CZ" sz="2800" dirty="0"/>
              <a:t>– název </a:t>
            </a:r>
            <a:r>
              <a:rPr lang="cs-CZ" altLang="cs-CZ" sz="2800" dirty="0" smtClean="0"/>
              <a:t>(+ odpovědnost) </a:t>
            </a:r>
            <a:r>
              <a:rPr lang="cs-CZ" altLang="cs-CZ" sz="2800" dirty="0"/>
              <a:t>a názvy 	související</a:t>
            </a:r>
          </a:p>
          <a:p>
            <a:pPr marL="0" indent="0">
              <a:buNone/>
            </a:pPr>
            <a:r>
              <a:rPr lang="cs-CZ" altLang="cs-CZ" sz="2800" b="1" dirty="0" smtClean="0"/>
              <a:t>25x-27x</a:t>
            </a:r>
            <a:r>
              <a:rPr lang="cs-CZ" altLang="cs-CZ" sz="2800" dirty="0" smtClean="0"/>
              <a:t> </a:t>
            </a:r>
            <a:r>
              <a:rPr lang="cs-CZ" altLang="cs-CZ" sz="2800" dirty="0"/>
              <a:t>– vydání, nakladatelské údaje, některé 	specifické údaje</a:t>
            </a:r>
          </a:p>
          <a:p>
            <a:pPr marL="0" indent="0">
              <a:buNone/>
            </a:pPr>
            <a:r>
              <a:rPr lang="cs-CZ" altLang="cs-CZ" sz="2800" b="1" dirty="0"/>
              <a:t>3XX</a:t>
            </a:r>
            <a:r>
              <a:rPr lang="cs-CZ" altLang="cs-CZ" sz="2800" dirty="0"/>
              <a:t> – fyzický popis, některé specifické údaje</a:t>
            </a:r>
          </a:p>
          <a:p>
            <a:pPr marL="0" indent="0">
              <a:buNone/>
            </a:pPr>
            <a:r>
              <a:rPr lang="cs-CZ" altLang="cs-CZ" sz="2800" b="1" dirty="0" smtClean="0"/>
              <a:t>490</a:t>
            </a:r>
            <a:r>
              <a:rPr lang="cs-CZ" altLang="cs-CZ" sz="2800" dirty="0" smtClean="0"/>
              <a:t> </a:t>
            </a:r>
            <a:r>
              <a:rPr lang="cs-CZ" altLang="cs-CZ" sz="2800" dirty="0"/>
              <a:t>– edice</a:t>
            </a:r>
          </a:p>
          <a:p>
            <a:pPr marL="0" indent="0">
              <a:buNone/>
            </a:pPr>
            <a:r>
              <a:rPr lang="cs-CZ" altLang="cs-CZ" sz="2800" b="1" dirty="0"/>
              <a:t>5XX</a:t>
            </a:r>
            <a:r>
              <a:rPr lang="cs-CZ" altLang="cs-CZ" sz="2800" dirty="0"/>
              <a:t> - poznámky</a:t>
            </a:r>
          </a:p>
        </p:txBody>
      </p:sp>
    </p:spTree>
    <p:extLst>
      <p:ext uri="{BB962C8B-B14F-4D97-AF65-F5344CB8AC3E}">
        <p14:creationId xmlns:p14="http://schemas.microsoft.com/office/powerpoint/2010/main" val="406814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r>
              <a:rPr lang="cs-CZ" altLang="cs-CZ" b="1" dirty="0"/>
              <a:t>490  Údaje o </a:t>
            </a:r>
            <a:r>
              <a:rPr lang="cs-CZ" altLang="cs-CZ" b="1" dirty="0" smtClean="0"/>
              <a:t>edici (O)</a:t>
            </a:r>
            <a:endParaRPr lang="cs-CZ" altLang="cs-CZ" b="1" dirty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85800" y="1295400"/>
            <a:ext cx="7772400" cy="51054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altLang="cs-CZ" sz="2800" cap="none" dirty="0" smtClean="0"/>
              <a:t>1. indikátor – vedlejší záhlaví</a:t>
            </a:r>
          </a:p>
          <a:p>
            <a:pPr marL="914400" lvl="2" indent="0">
              <a:buNone/>
            </a:pPr>
            <a:r>
              <a:rPr lang="cs-CZ" altLang="cs-CZ" sz="2000" cap="none" dirty="0" smtClean="0"/>
              <a:t>0  nevytváří se</a:t>
            </a:r>
          </a:p>
          <a:p>
            <a:pPr marL="914400" lvl="2" indent="0">
              <a:buNone/>
            </a:pPr>
            <a:r>
              <a:rPr lang="cs-CZ" altLang="cs-CZ" sz="2000" cap="none" dirty="0" smtClean="0"/>
              <a:t>1  vytváří se</a:t>
            </a:r>
          </a:p>
          <a:p>
            <a:pPr>
              <a:buNone/>
            </a:pPr>
            <a:r>
              <a:rPr lang="cs-CZ" altLang="cs-CZ" sz="2800" cap="none" dirty="0" smtClean="0"/>
              <a:t>2. indikátor – nedefinován</a:t>
            </a:r>
          </a:p>
          <a:p>
            <a:pPr>
              <a:buNone/>
            </a:pPr>
            <a:r>
              <a:rPr lang="en-US" altLang="cs-CZ" sz="2800" cap="none" dirty="0" smtClean="0"/>
              <a:t>$a</a:t>
            </a:r>
            <a:r>
              <a:rPr lang="cs-CZ" altLang="cs-CZ" sz="2800" cap="none" dirty="0" smtClean="0"/>
              <a:t> údaj o edici – „celý“ údaj (název, podnázev, odpovědnost, </a:t>
            </a:r>
            <a:r>
              <a:rPr lang="cs-CZ" altLang="cs-CZ" sz="2800" cap="none" dirty="0" err="1" smtClean="0"/>
              <a:t>subedice</a:t>
            </a:r>
            <a:r>
              <a:rPr lang="cs-CZ" altLang="cs-CZ" sz="2800" cap="none" dirty="0" smtClean="0"/>
              <a:t>, s příslušnou interpunkcí); $a opakovatelné, je-li </a:t>
            </a:r>
            <a:r>
              <a:rPr lang="cs-CZ" altLang="cs-CZ" sz="2800" cap="none" dirty="0" err="1" smtClean="0"/>
              <a:t>subedice</a:t>
            </a:r>
            <a:r>
              <a:rPr lang="cs-CZ" altLang="cs-CZ" sz="2800" cap="none" dirty="0" smtClean="0"/>
              <a:t> oddělena číslováním hlavní edice v $v nebo číslem ISSN v $x, nebo má-li edice souběžný název</a:t>
            </a:r>
          </a:p>
          <a:p>
            <a:pPr>
              <a:buNone/>
            </a:pPr>
            <a:r>
              <a:rPr lang="en-US" altLang="cs-CZ" sz="2800" cap="none" dirty="0" smtClean="0"/>
              <a:t>$</a:t>
            </a:r>
            <a:r>
              <a:rPr lang="cs-CZ" altLang="cs-CZ" sz="2800" cap="none" dirty="0" smtClean="0"/>
              <a:t>v označení svazku/pořadí (O)</a:t>
            </a:r>
          </a:p>
          <a:p>
            <a:pPr>
              <a:buNone/>
            </a:pPr>
            <a:r>
              <a:rPr lang="en-US" altLang="cs-CZ" sz="2800" cap="none" dirty="0" smtClean="0"/>
              <a:t>$</a:t>
            </a:r>
            <a:r>
              <a:rPr lang="cs-CZ" altLang="cs-CZ" sz="2800" cap="none" dirty="0" smtClean="0"/>
              <a:t>x ISSN (O)</a:t>
            </a:r>
          </a:p>
          <a:p>
            <a:pPr>
              <a:buNone/>
            </a:pPr>
            <a:r>
              <a:rPr lang="cs-CZ" altLang="cs-CZ" sz="2800" cap="none" dirty="0" smtClean="0"/>
              <a:t>$3 bližší určení dokumentu (NO)</a:t>
            </a:r>
            <a:endParaRPr lang="cs-CZ" altLang="cs-CZ" sz="2800" cap="none" dirty="0"/>
          </a:p>
        </p:txBody>
      </p:sp>
    </p:spTree>
    <p:extLst>
      <p:ext uri="{BB962C8B-B14F-4D97-AF65-F5344CB8AC3E}">
        <p14:creationId xmlns:p14="http://schemas.microsoft.com/office/powerpoint/2010/main" val="24156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3375"/>
            <a:ext cx="7773988" cy="1439863"/>
          </a:xfrm>
        </p:spPr>
        <p:txBody>
          <a:bodyPr/>
          <a:lstStyle/>
          <a:p>
            <a:r>
              <a:rPr lang="cs-CZ" altLang="cs-CZ" b="1" dirty="0"/>
              <a:t>800-830  Vedlejší záhlaví</a:t>
            </a:r>
            <a:br>
              <a:rPr lang="cs-CZ" altLang="cs-CZ" b="1" dirty="0"/>
            </a:br>
            <a:r>
              <a:rPr lang="cs-CZ" altLang="cs-CZ" b="1" dirty="0"/>
              <a:t>pro </a:t>
            </a:r>
            <a:r>
              <a:rPr lang="cs-CZ" altLang="cs-CZ" b="1" dirty="0" smtClean="0"/>
              <a:t>edice (o)</a:t>
            </a:r>
            <a:endParaRPr lang="cs-CZ" altLang="cs-CZ" b="1" dirty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85800" y="1981200"/>
            <a:ext cx="8001000" cy="4114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sz="2800" cap="none" dirty="0" smtClean="0"/>
              <a:t>záhlaví typu autor/název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400" cap="none" dirty="0" smtClean="0"/>
              <a:t>800 vedlejší záhlaví pro edici – osobní jméno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400" cap="none" dirty="0" smtClean="0"/>
              <a:t>810 vedlejší záhlaví pro edici – jméno korporace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400" cap="none" dirty="0" smtClean="0"/>
              <a:t>811 vedlejší záhlaví pro edici – jméno akce</a:t>
            </a:r>
          </a:p>
          <a:p>
            <a:pPr>
              <a:lnSpc>
                <a:spcPct val="90000"/>
              </a:lnSpc>
            </a:pPr>
            <a:r>
              <a:rPr lang="cs-CZ" altLang="cs-CZ" sz="2800" cap="none" dirty="0" smtClean="0"/>
              <a:t>názvové záhlaví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400" cap="none" dirty="0" smtClean="0"/>
              <a:t>830 vedlejší záhlaví pro edici – unifikovaný název</a:t>
            </a:r>
          </a:p>
          <a:p>
            <a:pPr>
              <a:lnSpc>
                <a:spcPct val="90000"/>
              </a:lnSpc>
            </a:pPr>
            <a:endParaRPr lang="cs-CZ" altLang="cs-CZ" sz="2800" cap="none" dirty="0" smtClean="0"/>
          </a:p>
          <a:p>
            <a:pPr>
              <a:lnSpc>
                <a:spcPct val="90000"/>
              </a:lnSpc>
            </a:pPr>
            <a:r>
              <a:rPr lang="cs-CZ" altLang="cs-CZ" sz="2800" cap="none" dirty="0" smtClean="0"/>
              <a:t>popis 1. indikátoru, podpolí a konvence viz X00, 	X10, X11 a X30</a:t>
            </a:r>
            <a:endParaRPr lang="cs-CZ" altLang="cs-CZ" sz="2800" cap="none" dirty="0"/>
          </a:p>
        </p:txBody>
      </p:sp>
    </p:spTree>
    <p:extLst>
      <p:ext uri="{BB962C8B-B14F-4D97-AF65-F5344CB8AC3E}">
        <p14:creationId xmlns:p14="http://schemas.microsoft.com/office/powerpoint/2010/main" val="115124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6632"/>
            <a:ext cx="7772400" cy="45719"/>
          </a:xfrm>
        </p:spPr>
        <p:txBody>
          <a:bodyPr>
            <a:normAutofit fontScale="90000"/>
          </a:bodyPr>
          <a:lstStyle/>
          <a:p>
            <a:endParaRPr lang="cs-CZ" altLang="cs-CZ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259632" y="457200"/>
            <a:ext cx="7655768" cy="617220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altLang="cs-CZ" sz="2400" cap="none" dirty="0" smtClean="0"/>
              <a:t>4901-</a:t>
            </a:r>
            <a:r>
              <a:rPr lang="en-US" altLang="cs-CZ" sz="2400" cap="none" dirty="0" smtClean="0"/>
              <a:t>$</a:t>
            </a:r>
            <a:r>
              <a:rPr lang="cs-CZ" altLang="cs-CZ" sz="2400" cap="none" dirty="0" err="1" smtClean="0"/>
              <a:t>aEdice</a:t>
            </a:r>
            <a:r>
              <a:rPr lang="cs-CZ" altLang="cs-CZ" sz="2400" cap="none" dirty="0" smtClean="0"/>
              <a:t> klubové poezie ;</a:t>
            </a:r>
            <a:r>
              <a:rPr lang="en-US" altLang="cs-CZ" sz="2400" cap="none" dirty="0" smtClean="0"/>
              <a:t>$</a:t>
            </a:r>
            <a:r>
              <a:rPr lang="cs-CZ" altLang="cs-CZ" sz="2400" cap="none" dirty="0" err="1" smtClean="0"/>
              <a:t>vsvazek</a:t>
            </a:r>
            <a:r>
              <a:rPr lang="cs-CZ" altLang="cs-CZ" sz="2400" cap="none" dirty="0" smtClean="0"/>
              <a:t> 10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2400" cap="none" dirty="0" smtClean="0"/>
              <a:t>830</a:t>
            </a:r>
            <a:r>
              <a:rPr lang="cs-CZ" altLang="cs-CZ" sz="2400" cap="none" dirty="0"/>
              <a:t>-</a:t>
            </a:r>
            <a:r>
              <a:rPr lang="en-US" altLang="cs-CZ" sz="2400" cap="none" dirty="0" smtClean="0"/>
              <a:t>0$</a:t>
            </a:r>
            <a:r>
              <a:rPr lang="cs-CZ" altLang="cs-CZ" sz="2400" cap="none" dirty="0" err="1" smtClean="0"/>
              <a:t>aEdice</a:t>
            </a:r>
            <a:r>
              <a:rPr lang="cs-CZ" altLang="cs-CZ" sz="2400" cap="none" dirty="0" smtClean="0"/>
              <a:t> klubové poezie</a:t>
            </a:r>
          </a:p>
          <a:p>
            <a:pPr marL="0" indent="0">
              <a:lnSpc>
                <a:spcPct val="80000"/>
              </a:lnSpc>
              <a:buNone/>
            </a:pPr>
            <a:endParaRPr lang="cs-CZ" altLang="cs-CZ" sz="2400" cap="none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2400" cap="none" dirty="0" smtClean="0"/>
              <a:t>4901-</a:t>
            </a:r>
            <a:r>
              <a:rPr lang="en-US" altLang="cs-CZ" sz="2400" cap="none" dirty="0" smtClean="0"/>
              <a:t>$</a:t>
            </a:r>
            <a:r>
              <a:rPr lang="cs-CZ" altLang="cs-CZ" sz="2400" cap="none" dirty="0" err="1" smtClean="0"/>
              <a:t>aPragensia</a:t>
            </a:r>
            <a:r>
              <a:rPr lang="cs-CZ" altLang="cs-CZ" sz="2400" cap="none" dirty="0" smtClean="0"/>
              <a:t>. </a:t>
            </a:r>
            <a:r>
              <a:rPr lang="cs-CZ" altLang="cs-CZ" sz="2400" cap="none" dirty="0" err="1" smtClean="0"/>
              <a:t>Monographia</a:t>
            </a:r>
            <a:r>
              <a:rPr lang="cs-CZ" altLang="cs-CZ" sz="2400" cap="none" dirty="0" smtClean="0"/>
              <a:t> ;</a:t>
            </a:r>
            <a:r>
              <a:rPr lang="en-US" altLang="cs-CZ" sz="2400" cap="none" dirty="0" smtClean="0"/>
              <a:t>$</a:t>
            </a:r>
            <a:r>
              <a:rPr lang="cs-CZ" altLang="cs-CZ" sz="2400" cap="none" dirty="0" smtClean="0"/>
              <a:t>v9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2400" cap="none" dirty="0" smtClean="0"/>
              <a:t>830-0</a:t>
            </a:r>
            <a:r>
              <a:rPr lang="en-US" altLang="cs-CZ" sz="2400" cap="none" dirty="0" smtClean="0"/>
              <a:t>$</a:t>
            </a:r>
            <a:r>
              <a:rPr lang="cs-CZ" altLang="cs-CZ" sz="2400" cap="none" dirty="0" err="1" smtClean="0"/>
              <a:t>aPragensia</a:t>
            </a:r>
            <a:r>
              <a:rPr lang="cs-CZ" altLang="cs-CZ" sz="2400" cap="none" dirty="0" smtClean="0"/>
              <a:t>.$</a:t>
            </a:r>
            <a:r>
              <a:rPr lang="cs-CZ" altLang="cs-CZ" sz="2400" cap="none" dirty="0" err="1" smtClean="0"/>
              <a:t>pMonographia</a:t>
            </a:r>
            <a:endParaRPr lang="cs-CZ" altLang="cs-CZ" sz="2400" cap="none" dirty="0" smtClean="0"/>
          </a:p>
          <a:p>
            <a:pPr marL="0" indent="0">
              <a:lnSpc>
                <a:spcPct val="80000"/>
              </a:lnSpc>
              <a:buNone/>
            </a:pPr>
            <a:endParaRPr lang="cs-CZ" altLang="cs-CZ" sz="2400" cap="none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2400" cap="none" dirty="0" smtClean="0"/>
              <a:t>4901-</a:t>
            </a:r>
            <a:r>
              <a:rPr lang="en-US" altLang="cs-CZ" sz="2400" cap="none" dirty="0"/>
              <a:t>$</a:t>
            </a:r>
            <a:r>
              <a:rPr lang="cs-CZ" altLang="cs-CZ" sz="2400" cap="none" dirty="0" err="1"/>
              <a:t>aRodokaps</a:t>
            </a:r>
            <a:r>
              <a:rPr lang="cs-CZ" altLang="cs-CZ" sz="2400" cap="none" dirty="0"/>
              <a:t> ;</a:t>
            </a:r>
            <a:r>
              <a:rPr lang="en-US" altLang="cs-CZ" sz="2400" cap="none" dirty="0"/>
              <a:t>$</a:t>
            </a:r>
            <a:r>
              <a:rPr lang="cs-CZ" altLang="cs-CZ" sz="2400" cap="none" dirty="0"/>
              <a:t>vč. 312.$aWestern ;$vč. 25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2400" cap="none" dirty="0"/>
              <a:t>830-</a:t>
            </a:r>
            <a:r>
              <a:rPr lang="en-US" altLang="cs-CZ" sz="2400" cap="none" dirty="0"/>
              <a:t>0$</a:t>
            </a:r>
            <a:r>
              <a:rPr lang="cs-CZ" altLang="cs-CZ" sz="2400" cap="none" dirty="0" err="1"/>
              <a:t>aKnihovnička</a:t>
            </a:r>
            <a:r>
              <a:rPr lang="cs-CZ" altLang="cs-CZ" sz="2400" cap="none" dirty="0"/>
              <a:t> rodokapsu. $</a:t>
            </a:r>
            <a:r>
              <a:rPr lang="cs-CZ" altLang="cs-CZ" sz="2400" cap="none" dirty="0" err="1"/>
              <a:t>pWestern</a:t>
            </a:r>
            <a:endParaRPr lang="cs-CZ" altLang="cs-CZ" sz="2400" cap="none" dirty="0"/>
          </a:p>
          <a:p>
            <a:pPr marL="0" indent="0">
              <a:lnSpc>
                <a:spcPct val="80000"/>
              </a:lnSpc>
              <a:buNone/>
            </a:pPr>
            <a:endParaRPr lang="cs-CZ" altLang="cs-CZ" sz="2400" cap="none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2400" cap="none" dirty="0" smtClean="0"/>
              <a:t>4901-</a:t>
            </a:r>
            <a:r>
              <a:rPr lang="en-US" altLang="cs-CZ" sz="2400" cap="none" dirty="0" smtClean="0"/>
              <a:t>$</a:t>
            </a:r>
            <a:r>
              <a:rPr lang="cs-CZ" altLang="cs-CZ" sz="2400" cap="none" dirty="0" err="1" smtClean="0"/>
              <a:t>aKomentované</a:t>
            </a:r>
            <a:r>
              <a:rPr lang="cs-CZ" altLang="cs-CZ" sz="2400" cap="none" dirty="0" smtClean="0"/>
              <a:t> zákony ;</a:t>
            </a:r>
            <a:r>
              <a:rPr lang="en-US" altLang="cs-CZ" sz="2400" cap="none" dirty="0" smtClean="0"/>
              <a:t>$</a:t>
            </a:r>
            <a:r>
              <a:rPr lang="cs-CZ" altLang="cs-CZ" sz="2400" cap="none" dirty="0" smtClean="0"/>
              <a:t>v26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2400" cap="none" dirty="0" smtClean="0"/>
              <a:t>830-</a:t>
            </a:r>
            <a:r>
              <a:rPr lang="en-US" altLang="cs-CZ" sz="2400" cap="none" dirty="0" smtClean="0"/>
              <a:t>0$</a:t>
            </a:r>
            <a:r>
              <a:rPr lang="cs-CZ" altLang="cs-CZ" sz="2400" cap="none" dirty="0" err="1" smtClean="0"/>
              <a:t>aKomentované</a:t>
            </a:r>
            <a:r>
              <a:rPr lang="cs-CZ" altLang="cs-CZ" sz="2400" cap="none" dirty="0" smtClean="0"/>
              <a:t> zákony (C.H. Beck)</a:t>
            </a:r>
          </a:p>
          <a:p>
            <a:pPr marL="0" indent="0">
              <a:lnSpc>
                <a:spcPct val="80000"/>
              </a:lnSpc>
              <a:buNone/>
            </a:pPr>
            <a:endParaRPr lang="cs-CZ" altLang="cs-CZ" sz="2400" cap="none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2400" cap="none" dirty="0" smtClean="0"/>
              <a:t>4901-</a:t>
            </a:r>
            <a:r>
              <a:rPr lang="en-US" altLang="cs-CZ" sz="2400" cap="none" dirty="0" smtClean="0"/>
              <a:t>$</a:t>
            </a:r>
            <a:r>
              <a:rPr lang="cs-CZ" altLang="cs-CZ" sz="2400" cap="none" dirty="0" err="1" smtClean="0"/>
              <a:t>aZprávy</a:t>
            </a:r>
            <a:r>
              <a:rPr lang="cs-CZ" altLang="cs-CZ" sz="2400" cap="none" dirty="0" smtClean="0"/>
              <a:t> / Česká botanická společnost ;</a:t>
            </a:r>
            <a:r>
              <a:rPr lang="en-US" altLang="cs-CZ" sz="2400" cap="none" dirty="0" smtClean="0"/>
              <a:t>$</a:t>
            </a:r>
            <a:r>
              <a:rPr lang="cs-CZ" altLang="cs-CZ" sz="2400" cap="none" dirty="0" smtClean="0"/>
              <a:t>v2002/1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2400" cap="none" dirty="0" smtClean="0"/>
              <a:t>8102-</a:t>
            </a:r>
            <a:r>
              <a:rPr lang="en-US" altLang="cs-CZ" sz="2400" cap="none" dirty="0" smtClean="0"/>
              <a:t>$</a:t>
            </a:r>
            <a:r>
              <a:rPr lang="cs-CZ" altLang="cs-CZ" sz="2400" cap="none" dirty="0" err="1" smtClean="0"/>
              <a:t>aČeská</a:t>
            </a:r>
            <a:r>
              <a:rPr lang="cs-CZ" altLang="cs-CZ" sz="2400" cap="none" dirty="0" smtClean="0"/>
              <a:t> botanická společnost.$</a:t>
            </a:r>
            <a:r>
              <a:rPr lang="cs-CZ" altLang="cs-CZ" sz="2400" cap="none" dirty="0" err="1" smtClean="0"/>
              <a:t>tZprávy</a:t>
            </a:r>
            <a:endParaRPr lang="cs-CZ" altLang="cs-CZ" sz="2400" cap="none" dirty="0" smtClean="0"/>
          </a:p>
          <a:p>
            <a:pPr marL="0" indent="0">
              <a:lnSpc>
                <a:spcPct val="80000"/>
              </a:lnSpc>
              <a:buNone/>
            </a:pPr>
            <a:endParaRPr lang="cs-CZ" altLang="cs-CZ" sz="2400" cap="none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2400" cap="none" dirty="0" smtClean="0"/>
              <a:t>4901-</a:t>
            </a:r>
            <a:r>
              <a:rPr lang="en-US" altLang="cs-CZ" sz="2400" cap="none" dirty="0" smtClean="0"/>
              <a:t>$</a:t>
            </a:r>
            <a:r>
              <a:rPr lang="cs-CZ" altLang="cs-CZ" sz="2400" cap="none" dirty="0" err="1" smtClean="0"/>
              <a:t>aSpisy</a:t>
            </a:r>
            <a:r>
              <a:rPr lang="cs-CZ" altLang="cs-CZ" sz="2400" cap="none" dirty="0" smtClean="0"/>
              <a:t> Jana Čepa ;</a:t>
            </a:r>
            <a:r>
              <a:rPr lang="en-US" altLang="cs-CZ" sz="2400" cap="none" dirty="0" smtClean="0"/>
              <a:t>$</a:t>
            </a:r>
            <a:r>
              <a:rPr lang="cs-CZ" altLang="cs-CZ" sz="2400" cap="none" dirty="0" err="1" smtClean="0"/>
              <a:t>vsešit</a:t>
            </a:r>
            <a:r>
              <a:rPr lang="cs-CZ" altLang="cs-CZ" sz="2400" cap="none" dirty="0" smtClean="0"/>
              <a:t> 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2400" cap="none" dirty="0" smtClean="0"/>
              <a:t>8001-</a:t>
            </a:r>
            <a:r>
              <a:rPr lang="en-US" altLang="cs-CZ" sz="2400" cap="none" dirty="0" smtClean="0"/>
              <a:t>$</a:t>
            </a:r>
            <a:r>
              <a:rPr lang="cs-CZ" altLang="cs-CZ" sz="2400" cap="none" dirty="0" err="1" smtClean="0"/>
              <a:t>aČep</a:t>
            </a:r>
            <a:r>
              <a:rPr lang="cs-CZ" altLang="cs-CZ" sz="2400" cap="none" dirty="0" smtClean="0"/>
              <a:t>, Jan,$d1902-1974.$tSpisy</a:t>
            </a:r>
          </a:p>
          <a:p>
            <a:pPr marL="0" indent="0">
              <a:lnSpc>
                <a:spcPct val="80000"/>
              </a:lnSpc>
              <a:buNone/>
            </a:pPr>
            <a:endParaRPr lang="cs-CZ" altLang="cs-CZ" sz="2400" cap="none" dirty="0" smtClean="0"/>
          </a:p>
        </p:txBody>
      </p:sp>
    </p:spTree>
    <p:extLst>
      <p:ext uri="{BB962C8B-B14F-4D97-AF65-F5344CB8AC3E}">
        <p14:creationId xmlns:p14="http://schemas.microsoft.com/office/powerpoint/2010/main" val="381216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128213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Základní Propojovací pole pro pokračující zdroje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584603">
            <a:off x="788221" y="3506739"/>
            <a:ext cx="2294953" cy="230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63466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332" y="908720"/>
            <a:ext cx="7773338" cy="1944216"/>
          </a:xfrm>
        </p:spPr>
        <p:txBody>
          <a:bodyPr/>
          <a:lstStyle/>
          <a:p>
            <a:pPr algn="l"/>
            <a:r>
              <a:rPr lang="cs-CZ" cap="none" dirty="0" smtClean="0"/>
              <a:t>obsahují informace identifikující související popisné jednotky – přejmenování,  včlenění, sloučení …</a:t>
            </a:r>
            <a:endParaRPr lang="cs-CZ" cap="non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85330" y="3429000"/>
            <a:ext cx="7772870" cy="288032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800" dirty="0" smtClean="0"/>
              <a:t>780   </a:t>
            </a:r>
            <a:r>
              <a:rPr lang="cs-CZ" altLang="cs-CZ" sz="2800" dirty="0"/>
              <a:t>Předcházející záhlaví (O)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/>
              <a:t>785  Následující záhlaví (O</a:t>
            </a:r>
            <a:r>
              <a:rPr lang="cs-CZ" altLang="cs-CZ" sz="2800" dirty="0" smtClean="0"/>
              <a:t>)</a:t>
            </a: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705466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332" y="260648"/>
            <a:ext cx="7773338" cy="1080121"/>
          </a:xfrm>
        </p:spPr>
        <p:txBody>
          <a:bodyPr/>
          <a:lstStyle/>
          <a:p>
            <a:r>
              <a:rPr lang="cs-CZ" dirty="0" smtClean="0"/>
              <a:t>780 předcházející záhlaví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85330" y="1412776"/>
            <a:ext cx="7772870" cy="4896543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cs-CZ" altLang="cs-CZ" sz="2400" cap="none" dirty="0" smtClean="0"/>
              <a:t>1. indikátor: 	</a:t>
            </a:r>
            <a:r>
              <a:rPr lang="cs-CZ" altLang="cs-CZ" cap="none" dirty="0" smtClean="0"/>
              <a:t>0 poznámka se generuje (s uvedeným návěštím)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cap="none" dirty="0"/>
              <a:t>	</a:t>
            </a:r>
            <a:r>
              <a:rPr lang="cs-CZ" altLang="cs-CZ" cap="none" dirty="0" smtClean="0"/>
              <a:t>	1 poznámka se negeneruje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400" cap="none" dirty="0" smtClean="0"/>
              <a:t>2. indikátor - typ propojení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400" cap="none" dirty="0" smtClean="0"/>
              <a:t>	0   dříve jako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400" cap="none" dirty="0" smtClean="0"/>
              <a:t>	1   dříve částečně jako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400" cap="none" dirty="0" smtClean="0"/>
              <a:t>	2   nahrazuje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400" cap="none" dirty="0" smtClean="0"/>
              <a:t>	3   nahrazuje částečně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400" cap="none" dirty="0" smtClean="0"/>
              <a:t>	4   vznikl sloučením 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400" cap="none" dirty="0" smtClean="0"/>
              <a:t>	5   absorboval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400" cap="none" dirty="0" smtClean="0"/>
              <a:t>	6   absorboval částečně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400" cap="none" dirty="0" smtClean="0"/>
              <a:t>	7   oddělil se od</a:t>
            </a:r>
          </a:p>
        </p:txBody>
      </p:sp>
    </p:spTree>
    <p:extLst>
      <p:ext uri="{BB962C8B-B14F-4D97-AF65-F5344CB8AC3E}">
        <p14:creationId xmlns:p14="http://schemas.microsoft.com/office/powerpoint/2010/main" val="719079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332" y="116632"/>
            <a:ext cx="7773338" cy="1008113"/>
          </a:xfrm>
        </p:spPr>
        <p:txBody>
          <a:bodyPr>
            <a:normAutofit/>
          </a:bodyPr>
          <a:lstStyle/>
          <a:p>
            <a:r>
              <a:rPr lang="cs-CZ" dirty="0" smtClean="0"/>
              <a:t>785 následující záhlaví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85330" y="1268760"/>
            <a:ext cx="7772870" cy="5256584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cs-CZ" altLang="cs-CZ" cap="none" dirty="0" smtClean="0"/>
              <a:t>1. indikátor</a:t>
            </a:r>
            <a:r>
              <a:rPr lang="cs-CZ" altLang="cs-CZ" cap="none" dirty="0"/>
              <a:t>: 	0 poznámka se generuje (s uvedeným návěštím)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cap="none" dirty="0"/>
              <a:t>		1 poznámka se negeneruje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cap="none" dirty="0" smtClean="0"/>
              <a:t>2. indikátor - typ propojení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cap="none" dirty="0" smtClean="0"/>
              <a:t>	0   dále jako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cap="none" dirty="0" smtClean="0"/>
              <a:t>	1   dále částečně jako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cap="none" dirty="0" smtClean="0"/>
              <a:t>	2   po zániku nahrazen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cap="none" dirty="0" smtClean="0"/>
              <a:t>	3   po zániku částečně nahrazen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cap="none" dirty="0" smtClean="0"/>
              <a:t>	4   zanikl včleněním do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cap="none" dirty="0" smtClean="0"/>
              <a:t>	5   zanikl částečným včleněním do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cap="none" dirty="0" smtClean="0"/>
              <a:t>	6   rozdělil se na … a …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cap="none" dirty="0" smtClean="0"/>
              <a:t>	7   sloučením s … vznikl …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cap="none" dirty="0" smtClean="0"/>
              <a:t>	8   zpětný návrat k</a:t>
            </a:r>
          </a:p>
          <a:p>
            <a:endParaRPr lang="cs-CZ" cap="none" dirty="0"/>
          </a:p>
        </p:txBody>
      </p:sp>
    </p:spTree>
    <p:extLst>
      <p:ext uri="{BB962C8B-B14F-4D97-AF65-F5344CB8AC3E}">
        <p14:creationId xmlns:p14="http://schemas.microsoft.com/office/powerpoint/2010/main" val="183512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332" y="260648"/>
            <a:ext cx="7773338" cy="936105"/>
          </a:xfrm>
        </p:spPr>
        <p:txBody>
          <a:bodyPr>
            <a:normAutofit/>
          </a:bodyPr>
          <a:lstStyle/>
          <a:p>
            <a:r>
              <a:rPr lang="cs-CZ" dirty="0" err="1" smtClean="0"/>
              <a:t>pOdpole</a:t>
            </a:r>
            <a:r>
              <a:rPr lang="cs-CZ" dirty="0" smtClean="0"/>
              <a:t> pro 780 + 785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85330" y="1196753"/>
            <a:ext cx="7772870" cy="4594447"/>
          </a:xfrm>
        </p:spPr>
        <p:txBody>
          <a:bodyPr>
            <a:normAutofit lnSpcReduction="10000"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cs-CZ" altLang="cs-CZ" sz="2400" cap="none" dirty="0" smtClean="0"/>
              <a:t>obvykle jen: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400" i="1" cap="none" dirty="0" smtClean="0"/>
              <a:t>$</a:t>
            </a:r>
            <a:r>
              <a:rPr lang="cs-CZ" altLang="cs-CZ" sz="2400" i="1" cap="none" dirty="0"/>
              <a:t>t název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400" i="1" cap="none" dirty="0"/>
              <a:t>$x mezinárodní standardní číslo seriálu (ISSN)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400" cap="none" dirty="0" smtClean="0"/>
              <a:t>ale pro rozlišení stejných názvů je vhodné zapsat další </a:t>
            </a:r>
            <a:r>
              <a:rPr lang="cs-CZ" altLang="cs-CZ" sz="2400" cap="none" dirty="0" err="1" smtClean="0"/>
              <a:t>podpole</a:t>
            </a:r>
            <a:r>
              <a:rPr lang="cs-CZ" altLang="cs-CZ" sz="2400" cap="none" dirty="0" smtClean="0"/>
              <a:t>: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400" i="1" cap="none" dirty="0" smtClean="0"/>
              <a:t>$a hlavní záhlaví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400" i="1" cap="none" dirty="0" smtClean="0"/>
              <a:t>$s unifikovaný název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400" cap="none" dirty="0" smtClean="0"/>
              <a:t>Pozor: do $t se uvádí název jako celek (např. z 245 $</a:t>
            </a:r>
            <a:r>
              <a:rPr lang="cs-CZ" altLang="cs-CZ" sz="2400" cap="none" dirty="0" err="1" smtClean="0"/>
              <a:t>a$n$p</a:t>
            </a:r>
            <a:r>
              <a:rPr lang="cs-CZ" altLang="cs-CZ" sz="2400" cap="none" dirty="0" smtClean="0"/>
              <a:t>, ze 130 $</a:t>
            </a:r>
            <a:r>
              <a:rPr lang="cs-CZ" altLang="cs-CZ" sz="2400" cap="none" dirty="0" err="1" smtClean="0"/>
              <a:t>a$l</a:t>
            </a:r>
            <a:r>
              <a:rPr lang="cs-CZ" altLang="cs-CZ" sz="2400" cap="none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56195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332" y="260648"/>
            <a:ext cx="7773338" cy="792088"/>
          </a:xfrm>
        </p:spPr>
        <p:txBody>
          <a:bodyPr>
            <a:normAutofit/>
          </a:bodyPr>
          <a:lstStyle/>
          <a:p>
            <a:r>
              <a:rPr lang="cs-CZ" sz="2400" dirty="0" smtClean="0"/>
              <a:t>Zapsat vazby ve všech záznamech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85330" y="1268760"/>
            <a:ext cx="7772870" cy="4824536"/>
          </a:xfrm>
        </p:spPr>
        <p:txBody>
          <a:bodyPr/>
          <a:lstStyle/>
          <a:p>
            <a:pPr>
              <a:buNone/>
            </a:pPr>
            <a:r>
              <a:rPr lang="de-DE" cap="none" dirty="0" smtClean="0"/>
              <a:t>245</a:t>
            </a:r>
            <a:r>
              <a:rPr lang="cs-CZ" cap="none" dirty="0" smtClean="0"/>
              <a:t> </a:t>
            </a:r>
            <a:r>
              <a:rPr lang="de-DE" cap="none" dirty="0" smtClean="0"/>
              <a:t>00 </a:t>
            </a:r>
            <a:r>
              <a:rPr lang="cs-CZ" cap="none" dirty="0" smtClean="0"/>
              <a:t>$</a:t>
            </a:r>
            <a:r>
              <a:rPr lang="cs-CZ" cap="none" dirty="0" err="1" smtClean="0"/>
              <a:t>aF</a:t>
            </a:r>
            <a:r>
              <a:rPr lang="de-DE" cap="none" dirty="0" err="1" smtClean="0"/>
              <a:t>ürst</a:t>
            </a:r>
            <a:r>
              <a:rPr lang="de-DE" cap="none" dirty="0" smtClean="0"/>
              <a:t> </a:t>
            </a:r>
            <a:r>
              <a:rPr lang="cs-CZ" cap="none" dirty="0" smtClean="0"/>
              <a:t>S</a:t>
            </a:r>
            <a:r>
              <a:rPr lang="de-DE" cap="none" dirty="0" err="1" smtClean="0"/>
              <a:t>chwarzenberg</a:t>
            </a:r>
            <a:r>
              <a:rPr lang="de-DE" cap="none" dirty="0" smtClean="0"/>
              <a:t>-</a:t>
            </a:r>
            <a:r>
              <a:rPr lang="cs-CZ" cap="none" dirty="0" smtClean="0"/>
              <a:t>J</a:t>
            </a:r>
            <a:r>
              <a:rPr lang="de-DE" cap="none" dirty="0" err="1" smtClean="0"/>
              <a:t>ahrbuch</a:t>
            </a:r>
            <a:r>
              <a:rPr lang="de-DE" cap="none" dirty="0" smtClean="0"/>
              <a:t> </a:t>
            </a:r>
            <a:r>
              <a:rPr lang="cs-CZ" cap="none" dirty="0" smtClean="0"/>
              <a:t>I</a:t>
            </a:r>
            <a:r>
              <a:rPr lang="de-DE" cap="none" dirty="0" smtClean="0"/>
              <a:t>. und </a:t>
            </a:r>
            <a:r>
              <a:rPr lang="cs-CZ" cap="none" dirty="0" smtClean="0"/>
              <a:t>II</a:t>
            </a:r>
            <a:r>
              <a:rPr lang="de-DE" cap="none" dirty="0" smtClean="0"/>
              <a:t>. </a:t>
            </a:r>
            <a:r>
              <a:rPr lang="cs-CZ" cap="none" dirty="0" smtClean="0"/>
              <a:t>M</a:t>
            </a:r>
            <a:r>
              <a:rPr lang="de-DE" cap="none" dirty="0" err="1" smtClean="0"/>
              <a:t>ajorats</a:t>
            </a:r>
            <a:r>
              <a:rPr lang="de-DE" cap="none" dirty="0" smtClean="0"/>
              <a:t> für das </a:t>
            </a:r>
            <a:r>
              <a:rPr lang="cs-CZ" cap="none" dirty="0" smtClean="0"/>
              <a:t>J</a:t>
            </a:r>
            <a:r>
              <a:rPr lang="de-DE" cap="none" dirty="0" err="1" smtClean="0"/>
              <a:t>ahr</a:t>
            </a:r>
            <a:r>
              <a:rPr lang="de-DE" cap="none" dirty="0" smtClean="0"/>
              <a:t> ... :</a:t>
            </a:r>
            <a:r>
              <a:rPr lang="cs-CZ" cap="none" dirty="0" smtClean="0"/>
              <a:t>$</a:t>
            </a:r>
            <a:r>
              <a:rPr lang="de-DE" cap="none" dirty="0" smtClean="0"/>
              <a:t>b nach offiziellen </a:t>
            </a:r>
            <a:r>
              <a:rPr lang="de-DE" cap="none" dirty="0" err="1" smtClean="0"/>
              <a:t>daten</a:t>
            </a:r>
            <a:endParaRPr lang="cs-CZ" cap="none" dirty="0" smtClean="0"/>
          </a:p>
          <a:p>
            <a:pPr>
              <a:buNone/>
            </a:pPr>
            <a:r>
              <a:rPr lang="de-DE" cap="none" dirty="0" smtClean="0"/>
              <a:t>780</a:t>
            </a:r>
            <a:r>
              <a:rPr lang="cs-CZ" cap="none" dirty="0" smtClean="0"/>
              <a:t> </a:t>
            </a:r>
            <a:r>
              <a:rPr lang="de-DE" cap="none" dirty="0" smtClean="0"/>
              <a:t>00 </a:t>
            </a:r>
            <a:r>
              <a:rPr lang="cs-CZ" cap="none" dirty="0" smtClean="0"/>
              <a:t>$</a:t>
            </a:r>
            <a:r>
              <a:rPr lang="de-DE" cap="none" dirty="0" smtClean="0"/>
              <a:t>t</a:t>
            </a:r>
            <a:r>
              <a:rPr lang="cs-CZ" cap="none" dirty="0" smtClean="0"/>
              <a:t>F</a:t>
            </a:r>
            <a:r>
              <a:rPr lang="de-DE" cap="none" dirty="0" err="1" smtClean="0"/>
              <a:t>ürst</a:t>
            </a:r>
            <a:r>
              <a:rPr lang="de-DE" cap="none" dirty="0" smtClean="0"/>
              <a:t> </a:t>
            </a:r>
            <a:r>
              <a:rPr lang="cs-CZ" cap="none" dirty="0" smtClean="0"/>
              <a:t>S</a:t>
            </a:r>
            <a:r>
              <a:rPr lang="de-DE" cap="none" dirty="0" err="1" smtClean="0"/>
              <a:t>chwarzenberg</a:t>
            </a:r>
            <a:r>
              <a:rPr lang="de-DE" cap="none" dirty="0" smtClean="0"/>
              <a:t>-</a:t>
            </a:r>
            <a:r>
              <a:rPr lang="cs-CZ" cap="none" dirty="0" smtClean="0"/>
              <a:t>S</a:t>
            </a:r>
            <a:r>
              <a:rPr lang="de-DE" cap="none" dirty="0" err="1" smtClean="0"/>
              <a:t>chematismus</a:t>
            </a:r>
            <a:r>
              <a:rPr lang="de-DE" cap="none" dirty="0" smtClean="0"/>
              <a:t> </a:t>
            </a:r>
            <a:r>
              <a:rPr lang="cs-CZ" cap="none" dirty="0" smtClean="0"/>
              <a:t>I</a:t>
            </a:r>
            <a:r>
              <a:rPr lang="de-DE" cap="none" dirty="0" smtClean="0"/>
              <a:t>. und </a:t>
            </a:r>
            <a:r>
              <a:rPr lang="cs-CZ" cap="none" dirty="0" smtClean="0"/>
              <a:t>II</a:t>
            </a:r>
            <a:r>
              <a:rPr lang="de-DE" cap="none" dirty="0" smtClean="0"/>
              <a:t>. </a:t>
            </a:r>
            <a:r>
              <a:rPr lang="cs-CZ" cap="none" dirty="0" smtClean="0"/>
              <a:t>M</a:t>
            </a:r>
            <a:r>
              <a:rPr lang="de-DE" cap="none" dirty="0" err="1" smtClean="0"/>
              <a:t>ajorats</a:t>
            </a:r>
            <a:r>
              <a:rPr lang="de-DE" cap="none" dirty="0" smtClean="0"/>
              <a:t> für das </a:t>
            </a:r>
            <a:r>
              <a:rPr lang="cs-CZ" cap="none" dirty="0" smtClean="0"/>
              <a:t>J</a:t>
            </a:r>
            <a:r>
              <a:rPr lang="de-DE" cap="none" dirty="0" err="1" smtClean="0"/>
              <a:t>ahr</a:t>
            </a:r>
            <a:r>
              <a:rPr lang="de-DE" cap="none" dirty="0" smtClean="0"/>
              <a:t> ... </a:t>
            </a:r>
            <a:endParaRPr lang="cs-CZ" cap="none" dirty="0" smtClean="0"/>
          </a:p>
          <a:p>
            <a:pPr>
              <a:buNone/>
            </a:pPr>
            <a:r>
              <a:rPr lang="de-DE" cap="none" dirty="0" smtClean="0"/>
              <a:t>785</a:t>
            </a:r>
            <a:r>
              <a:rPr lang="cs-CZ" cap="none" dirty="0" smtClean="0"/>
              <a:t> </a:t>
            </a:r>
            <a:r>
              <a:rPr lang="de-DE" cap="none" dirty="0" smtClean="0"/>
              <a:t>00 </a:t>
            </a:r>
            <a:r>
              <a:rPr lang="cs-CZ" cap="none" dirty="0" smtClean="0"/>
              <a:t>$</a:t>
            </a:r>
            <a:r>
              <a:rPr lang="de-DE" cap="none" dirty="0" smtClean="0"/>
              <a:t>t</a:t>
            </a:r>
            <a:r>
              <a:rPr lang="cs-CZ" cap="none" dirty="0" smtClean="0"/>
              <a:t>S</a:t>
            </a:r>
            <a:r>
              <a:rPr lang="de-DE" cap="none" dirty="0" err="1" smtClean="0"/>
              <a:t>chwarzenberská</a:t>
            </a:r>
            <a:r>
              <a:rPr lang="de-DE" cap="none" dirty="0" smtClean="0"/>
              <a:t> </a:t>
            </a:r>
            <a:r>
              <a:rPr lang="de-DE" cap="none" dirty="0" err="1" smtClean="0"/>
              <a:t>ročenka</a:t>
            </a:r>
            <a:r>
              <a:rPr lang="de-DE" cap="none" dirty="0" smtClean="0"/>
              <a:t> ...</a:t>
            </a:r>
            <a:endParaRPr lang="cs-CZ" cap="none" dirty="0" smtClean="0"/>
          </a:p>
          <a:p>
            <a:pPr>
              <a:buNone/>
            </a:pPr>
            <a:endParaRPr lang="cs-CZ" cap="none" dirty="0" smtClean="0"/>
          </a:p>
          <a:p>
            <a:pPr>
              <a:buNone/>
            </a:pPr>
            <a:r>
              <a:rPr lang="cs-CZ" cap="none" dirty="0" smtClean="0"/>
              <a:t>245 00 $</a:t>
            </a:r>
            <a:r>
              <a:rPr lang="cs-CZ" cap="none" dirty="0" err="1" smtClean="0"/>
              <a:t>aSchwarzenberská</a:t>
            </a:r>
            <a:r>
              <a:rPr lang="cs-CZ" cap="none" dirty="0" smtClean="0"/>
              <a:t> ročenka ...</a:t>
            </a:r>
          </a:p>
          <a:p>
            <a:pPr>
              <a:buNone/>
            </a:pPr>
            <a:r>
              <a:rPr lang="de-DE" cap="none" dirty="0" smtClean="0"/>
              <a:t>780</a:t>
            </a:r>
            <a:r>
              <a:rPr lang="cs-CZ" cap="none" dirty="0" smtClean="0"/>
              <a:t> </a:t>
            </a:r>
            <a:r>
              <a:rPr lang="de-DE" cap="none" dirty="0" smtClean="0"/>
              <a:t>00 </a:t>
            </a:r>
            <a:r>
              <a:rPr lang="cs-CZ" cap="none" dirty="0" smtClean="0"/>
              <a:t>$</a:t>
            </a:r>
            <a:r>
              <a:rPr lang="cs-CZ" cap="none" dirty="0" err="1" smtClean="0"/>
              <a:t>tF</a:t>
            </a:r>
            <a:r>
              <a:rPr lang="de-DE" cap="none" dirty="0" err="1" smtClean="0"/>
              <a:t>ürst</a:t>
            </a:r>
            <a:r>
              <a:rPr lang="de-DE" cap="none" dirty="0" smtClean="0"/>
              <a:t> </a:t>
            </a:r>
            <a:r>
              <a:rPr lang="cs-CZ" cap="none" dirty="0" smtClean="0"/>
              <a:t>S</a:t>
            </a:r>
            <a:r>
              <a:rPr lang="de-DE" cap="none" dirty="0" err="1" smtClean="0"/>
              <a:t>chwarzenberg</a:t>
            </a:r>
            <a:r>
              <a:rPr lang="de-DE" cap="none" dirty="0" smtClean="0"/>
              <a:t>-</a:t>
            </a:r>
            <a:r>
              <a:rPr lang="cs-CZ" cap="none" dirty="0" smtClean="0"/>
              <a:t>J</a:t>
            </a:r>
            <a:r>
              <a:rPr lang="de-DE" cap="none" dirty="0" err="1" smtClean="0"/>
              <a:t>ahrbuch</a:t>
            </a:r>
            <a:r>
              <a:rPr lang="de-DE" cap="none" dirty="0" smtClean="0"/>
              <a:t> </a:t>
            </a:r>
            <a:r>
              <a:rPr lang="cs-CZ" cap="none" dirty="0" smtClean="0"/>
              <a:t>I</a:t>
            </a:r>
            <a:r>
              <a:rPr lang="de-DE" cap="none" dirty="0" smtClean="0"/>
              <a:t>. und </a:t>
            </a:r>
            <a:r>
              <a:rPr lang="cs-CZ" cap="none" dirty="0" smtClean="0"/>
              <a:t>II</a:t>
            </a:r>
            <a:r>
              <a:rPr lang="de-DE" cap="none" dirty="0" smtClean="0"/>
              <a:t>. </a:t>
            </a:r>
            <a:r>
              <a:rPr lang="cs-CZ" cap="none" dirty="0" smtClean="0"/>
              <a:t>M</a:t>
            </a:r>
            <a:r>
              <a:rPr lang="de-DE" cap="none" dirty="0" err="1" smtClean="0"/>
              <a:t>ajorats</a:t>
            </a:r>
            <a:r>
              <a:rPr lang="de-DE" cap="none" dirty="0" smtClean="0"/>
              <a:t> für das </a:t>
            </a:r>
            <a:r>
              <a:rPr lang="cs-CZ" cap="none" dirty="0" smtClean="0"/>
              <a:t>J</a:t>
            </a:r>
            <a:r>
              <a:rPr lang="de-DE" cap="none" dirty="0" err="1" smtClean="0"/>
              <a:t>ahr</a:t>
            </a:r>
            <a:r>
              <a:rPr lang="cs-CZ" cap="none" dirty="0" smtClean="0"/>
              <a:t> …</a:t>
            </a:r>
            <a:r>
              <a:rPr lang="de-DE" cap="none" dirty="0" smtClean="0"/>
              <a:t> </a:t>
            </a:r>
            <a:endParaRPr lang="cs-CZ" cap="none" dirty="0" smtClean="0"/>
          </a:p>
          <a:p>
            <a:pPr>
              <a:buNone/>
            </a:pPr>
            <a:r>
              <a:rPr lang="de-DE" cap="none" dirty="0" smtClean="0"/>
              <a:t>785</a:t>
            </a:r>
            <a:r>
              <a:rPr lang="cs-CZ" cap="none" dirty="0" smtClean="0"/>
              <a:t> </a:t>
            </a:r>
            <a:r>
              <a:rPr lang="de-DE" cap="none" dirty="0" smtClean="0"/>
              <a:t>00 </a:t>
            </a:r>
            <a:r>
              <a:rPr lang="cs-CZ" cap="none" dirty="0" smtClean="0"/>
              <a:t>$</a:t>
            </a:r>
            <a:r>
              <a:rPr lang="de-DE" cap="none" dirty="0" smtClean="0"/>
              <a:t>t</a:t>
            </a:r>
            <a:r>
              <a:rPr lang="cs-CZ" cap="none" dirty="0" smtClean="0"/>
              <a:t>S</a:t>
            </a:r>
            <a:r>
              <a:rPr lang="de-DE" cap="none" dirty="0" err="1" smtClean="0"/>
              <a:t>chwarzenbergisches</a:t>
            </a:r>
            <a:r>
              <a:rPr lang="de-DE" cap="none" dirty="0" smtClean="0"/>
              <a:t> </a:t>
            </a:r>
            <a:r>
              <a:rPr lang="cs-CZ" cap="none" dirty="0" smtClean="0"/>
              <a:t>J</a:t>
            </a:r>
            <a:r>
              <a:rPr lang="de-DE" cap="none" dirty="0" err="1" smtClean="0"/>
              <a:t>ahrbuch</a:t>
            </a:r>
            <a:endParaRPr lang="cs-CZ" cap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5474778"/>
          </a:xfrm>
        </p:spPr>
        <p:txBody>
          <a:bodyPr>
            <a:normAutofit/>
          </a:bodyPr>
          <a:lstStyle/>
          <a:p>
            <a:r>
              <a:rPr lang="cs-CZ" dirty="0" smtClean="0"/>
              <a:t>Že by konec?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Děkuji za pozornost</a:t>
            </a:r>
            <a:endParaRPr lang="cs-CZ" dirty="0"/>
          </a:p>
        </p:txBody>
      </p:sp>
      <p:graphicFrame>
        <p:nvGraphicFramePr>
          <p:cNvPr id="1026" name="Object 2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143614427"/>
              </p:ext>
            </p:extLst>
          </p:nvPr>
        </p:nvGraphicFramePr>
        <p:xfrm>
          <a:off x="3203848" y="2132856"/>
          <a:ext cx="2783086" cy="25851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9" name="ClipArt" r:id="rId3" imgW="2109240" imgH="2286000" progId="MS_ClipArt_Gallery.2">
                  <p:embed/>
                </p:oleObj>
              </mc:Choice>
              <mc:Fallback>
                <p:oleObj name="ClipArt" r:id="rId3" imgW="2109240" imgH="2286000" progId="MS_ClipArt_Gallery.2">
                  <p:embed/>
                  <p:pic>
                    <p:nvPicPr>
                      <p:cNvPr id="0" name="Picture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2132856"/>
                        <a:ext cx="2783086" cy="25851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332657"/>
            <a:ext cx="8424936" cy="1296143"/>
          </a:xfrm>
        </p:spPr>
        <p:txBody>
          <a:bodyPr>
            <a:normAutofit/>
          </a:bodyPr>
          <a:lstStyle/>
          <a:p>
            <a:r>
              <a:rPr lang="cs-CZ" altLang="cs-CZ" sz="4000" b="1" dirty="0"/>
              <a:t>20X-24X Název </a:t>
            </a:r>
            <a:r>
              <a:rPr lang="cs-CZ" altLang="cs-CZ" sz="4000" b="1" dirty="0" smtClean="0"/>
              <a:t>(+ odpovědnost)</a:t>
            </a:r>
            <a:r>
              <a:rPr lang="cs-CZ" altLang="cs-CZ" sz="4000" b="1" dirty="0"/>
              <a:t/>
            </a:r>
            <a:br>
              <a:rPr lang="cs-CZ" altLang="cs-CZ" sz="4000" b="1" dirty="0"/>
            </a:br>
            <a:r>
              <a:rPr lang="cs-CZ" altLang="cs-CZ" sz="4000" b="1" dirty="0"/>
              <a:t>a názvy související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755576" y="1844824"/>
            <a:ext cx="7416824" cy="4536504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cs-CZ" altLang="cs-CZ" sz="2800" dirty="0" smtClean="0"/>
              <a:t>210	Zkrácený </a:t>
            </a:r>
            <a:r>
              <a:rPr lang="cs-CZ" altLang="cs-CZ" sz="2800" dirty="0"/>
              <a:t>název (O)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800" dirty="0" smtClean="0"/>
              <a:t>222	Klíčový </a:t>
            </a:r>
            <a:r>
              <a:rPr lang="cs-CZ" altLang="cs-CZ" sz="2800" dirty="0"/>
              <a:t>název (O)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800" dirty="0" smtClean="0"/>
              <a:t>240	Unifikovaný </a:t>
            </a:r>
            <a:r>
              <a:rPr lang="cs-CZ" altLang="cs-CZ" sz="2800" dirty="0"/>
              <a:t>název (NO)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800" dirty="0" smtClean="0"/>
              <a:t>242	Překlad </a:t>
            </a:r>
            <a:r>
              <a:rPr lang="cs-CZ" altLang="cs-CZ" sz="2800" dirty="0"/>
              <a:t>názvu dodaný </a:t>
            </a:r>
            <a:r>
              <a:rPr lang="cs-CZ" altLang="cs-CZ" sz="2800" dirty="0" smtClean="0"/>
              <a:t>	katalogizační </a:t>
            </a:r>
            <a:r>
              <a:rPr lang="cs-CZ" altLang="cs-CZ" sz="2800" dirty="0"/>
              <a:t>	agenturou (O)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800" dirty="0" smtClean="0"/>
              <a:t>243	Skupinový </a:t>
            </a:r>
            <a:r>
              <a:rPr lang="cs-CZ" altLang="cs-CZ" sz="2800" dirty="0"/>
              <a:t>unifikovaný název (NO)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800" dirty="0" smtClean="0"/>
              <a:t>245	Údaje </a:t>
            </a:r>
            <a:r>
              <a:rPr lang="cs-CZ" altLang="cs-CZ" sz="2800" dirty="0"/>
              <a:t>o názvu (</a:t>
            </a:r>
            <a:r>
              <a:rPr lang="cs-CZ" altLang="cs-CZ" sz="2800" dirty="0" smtClean="0"/>
              <a:t>včetně 	odpovědnosti</a:t>
            </a:r>
            <a:r>
              <a:rPr lang="cs-CZ" altLang="cs-CZ" sz="2800" dirty="0"/>
              <a:t>) (NO)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800" dirty="0" smtClean="0"/>
              <a:t>246	Variantní </a:t>
            </a:r>
            <a:r>
              <a:rPr lang="cs-CZ" altLang="cs-CZ" sz="2800" dirty="0"/>
              <a:t>názvy (O)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800" dirty="0" smtClean="0"/>
              <a:t>247	Předcházející </a:t>
            </a:r>
            <a:r>
              <a:rPr lang="cs-CZ" altLang="cs-CZ" sz="2800" dirty="0"/>
              <a:t>název (O)</a:t>
            </a:r>
          </a:p>
        </p:txBody>
      </p:sp>
    </p:spTree>
    <p:extLst>
      <p:ext uri="{BB962C8B-B14F-4D97-AF65-F5344CB8AC3E}">
        <p14:creationId xmlns:p14="http://schemas.microsoft.com/office/powerpoint/2010/main" val="60079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035968"/>
          </a:xfrm>
        </p:spPr>
        <p:txBody>
          <a:bodyPr>
            <a:normAutofit fontScale="90000"/>
          </a:bodyPr>
          <a:lstStyle/>
          <a:p>
            <a:r>
              <a:rPr lang="cs-CZ" altLang="cs-CZ" b="1" dirty="0"/>
              <a:t>210 Zkrácený </a:t>
            </a:r>
            <a:r>
              <a:rPr lang="cs-CZ" altLang="cs-CZ" b="1" dirty="0" smtClean="0"/>
              <a:t>název</a:t>
            </a:r>
            <a:br>
              <a:rPr lang="cs-CZ" altLang="cs-CZ" b="1" dirty="0" smtClean="0"/>
            </a:br>
            <a:r>
              <a:rPr lang="cs-CZ" altLang="cs-CZ" b="1" dirty="0" smtClean="0"/>
              <a:t> </a:t>
            </a:r>
            <a:r>
              <a:rPr lang="cs-CZ" altLang="cs-CZ" cap="none" dirty="0" smtClean="0"/>
              <a:t>(jen u pokračujících zdrojů)</a:t>
            </a:r>
            <a:endParaRPr lang="cs-CZ" altLang="cs-CZ" cap="none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85800" y="1556792"/>
            <a:ext cx="7772400" cy="475252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cs-CZ" altLang="cs-CZ" sz="2800" cap="none" dirty="0" smtClean="0"/>
              <a:t>1. indikátor – vedlejší názvové záhlaví</a:t>
            </a:r>
          </a:p>
          <a:p>
            <a:pPr lvl="2">
              <a:lnSpc>
                <a:spcPct val="90000"/>
              </a:lnSpc>
              <a:buNone/>
            </a:pPr>
            <a:r>
              <a:rPr lang="cs-CZ" altLang="cs-CZ" sz="2000" cap="none" dirty="0" smtClean="0"/>
              <a:t>0  negeneruje se</a:t>
            </a:r>
          </a:p>
          <a:p>
            <a:pPr lvl="2">
              <a:lnSpc>
                <a:spcPct val="90000"/>
              </a:lnSpc>
              <a:buNone/>
            </a:pPr>
            <a:r>
              <a:rPr lang="cs-CZ" altLang="cs-CZ" sz="2000" cap="none" dirty="0" smtClean="0"/>
              <a:t>1  generuje se (= jde do rejstříku)</a:t>
            </a:r>
          </a:p>
          <a:p>
            <a:pPr>
              <a:lnSpc>
                <a:spcPct val="90000"/>
              </a:lnSpc>
              <a:buNone/>
            </a:pPr>
            <a:r>
              <a:rPr lang="cs-CZ" altLang="cs-CZ" sz="2800" cap="none" dirty="0" smtClean="0"/>
              <a:t>2. indikátor – typ názvu</a:t>
            </a:r>
          </a:p>
          <a:p>
            <a:pPr lvl="2">
              <a:lnSpc>
                <a:spcPct val="90000"/>
              </a:lnSpc>
              <a:buNone/>
            </a:pPr>
            <a:r>
              <a:rPr lang="en-US" altLang="cs-CZ" sz="2000" cap="none" dirty="0" smtClean="0"/>
              <a:t># </a:t>
            </a:r>
            <a:r>
              <a:rPr lang="cs-CZ" altLang="cs-CZ" sz="2000" cap="none" dirty="0" smtClean="0"/>
              <a:t> </a:t>
            </a:r>
            <a:r>
              <a:rPr lang="en-US" altLang="cs-CZ" sz="2000" cap="none" dirty="0" smtClean="0"/>
              <a:t>z</a:t>
            </a:r>
            <a:r>
              <a:rPr lang="cs-CZ" altLang="cs-CZ" sz="2000" cap="none" dirty="0" smtClean="0"/>
              <a:t>krácený klíčový název</a:t>
            </a:r>
          </a:p>
          <a:p>
            <a:pPr lvl="2">
              <a:lnSpc>
                <a:spcPct val="90000"/>
              </a:lnSpc>
              <a:buNone/>
            </a:pPr>
            <a:r>
              <a:rPr lang="en-US" altLang="cs-CZ" sz="2000" cap="none" dirty="0" smtClean="0"/>
              <a:t>0 </a:t>
            </a:r>
            <a:r>
              <a:rPr lang="cs-CZ" altLang="cs-CZ" sz="2000" cap="none" dirty="0" smtClean="0"/>
              <a:t> jiný zkrácený název</a:t>
            </a:r>
          </a:p>
          <a:p>
            <a:pPr>
              <a:lnSpc>
                <a:spcPct val="90000"/>
              </a:lnSpc>
              <a:buNone/>
            </a:pPr>
            <a:r>
              <a:rPr lang="en-US" altLang="cs-CZ" sz="2800" cap="none" dirty="0" smtClean="0"/>
              <a:t>$a</a:t>
            </a:r>
            <a:r>
              <a:rPr lang="cs-CZ" altLang="cs-CZ" sz="2800" cap="none" dirty="0" smtClean="0"/>
              <a:t> zkrácený název – převážně zkrácený klíčový název podle centra ISSN</a:t>
            </a:r>
            <a:endParaRPr lang="en-US" altLang="cs-CZ" sz="2800" cap="none" dirty="0" smtClean="0"/>
          </a:p>
          <a:p>
            <a:pPr>
              <a:lnSpc>
                <a:spcPct val="90000"/>
              </a:lnSpc>
              <a:buNone/>
            </a:pPr>
            <a:r>
              <a:rPr lang="en-US" altLang="cs-CZ" sz="2800" cap="none" dirty="0" smtClean="0"/>
              <a:t>$b</a:t>
            </a:r>
            <a:r>
              <a:rPr lang="cs-CZ" altLang="cs-CZ" sz="2800" cap="none" dirty="0" smtClean="0"/>
              <a:t> kvalifikátor - jen je-li součástí úplného klíčového názvu</a:t>
            </a:r>
            <a:endParaRPr lang="en-US" altLang="cs-CZ" sz="2800" cap="none" dirty="0" smtClean="0"/>
          </a:p>
          <a:p>
            <a:pPr>
              <a:lnSpc>
                <a:spcPct val="90000"/>
              </a:lnSpc>
              <a:buNone/>
            </a:pPr>
            <a:r>
              <a:rPr lang="en-US" altLang="cs-CZ" sz="2800" cap="none" dirty="0" smtClean="0"/>
              <a:t>$2</a:t>
            </a:r>
            <a:r>
              <a:rPr lang="cs-CZ" altLang="cs-CZ" sz="2800" cap="none" dirty="0" smtClean="0"/>
              <a:t> zdroj záhlaví (při 2. indikátoru s hodnotou 0)</a:t>
            </a:r>
            <a:endParaRPr lang="cs-CZ" altLang="cs-CZ" sz="2800" cap="none" dirty="0"/>
          </a:p>
        </p:txBody>
      </p:sp>
    </p:spTree>
    <p:extLst>
      <p:ext uri="{BB962C8B-B14F-4D97-AF65-F5344CB8AC3E}">
        <p14:creationId xmlns:p14="http://schemas.microsoft.com/office/powerpoint/2010/main" val="104420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332" y="404665"/>
            <a:ext cx="7773338" cy="1368152"/>
          </a:xfrm>
        </p:spPr>
        <p:txBody>
          <a:bodyPr/>
          <a:lstStyle/>
          <a:p>
            <a:r>
              <a:rPr lang="cs-CZ" altLang="cs-CZ" b="1" dirty="0"/>
              <a:t>222 Klíčový </a:t>
            </a:r>
            <a:r>
              <a:rPr lang="cs-CZ" altLang="cs-CZ" b="1" dirty="0" smtClean="0"/>
              <a:t>název</a:t>
            </a:r>
            <a:br>
              <a:rPr lang="cs-CZ" altLang="cs-CZ" b="1" dirty="0" smtClean="0"/>
            </a:br>
            <a:r>
              <a:rPr lang="cs-CZ" altLang="cs-CZ" cap="none" dirty="0"/>
              <a:t>(jen u pokračujících zdrojů)</a:t>
            </a:r>
            <a:endParaRPr lang="cs-CZ" altLang="cs-CZ" b="1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85330" y="1988840"/>
            <a:ext cx="7772870" cy="424847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cs-CZ" altLang="cs-CZ" sz="2800" cap="none" dirty="0" smtClean="0"/>
              <a:t>nevymýšlím, přebírám z báze ISSN</a:t>
            </a:r>
          </a:p>
          <a:p>
            <a:pPr>
              <a:lnSpc>
                <a:spcPct val="90000"/>
              </a:lnSpc>
              <a:buNone/>
            </a:pPr>
            <a:r>
              <a:rPr lang="cs-CZ" altLang="cs-CZ" sz="2800" cap="none" dirty="0" smtClean="0"/>
              <a:t>1. indikátor – nedefinován</a:t>
            </a:r>
          </a:p>
          <a:p>
            <a:pPr>
              <a:lnSpc>
                <a:spcPct val="90000"/>
              </a:lnSpc>
              <a:buNone/>
            </a:pPr>
            <a:r>
              <a:rPr lang="cs-CZ" altLang="cs-CZ" sz="2800" cap="none" dirty="0" smtClean="0"/>
              <a:t>2. indikátor – vyloučení znaků z řazení</a:t>
            </a:r>
          </a:p>
          <a:p>
            <a:pPr lvl="2">
              <a:lnSpc>
                <a:spcPct val="90000"/>
              </a:lnSpc>
              <a:buNone/>
            </a:pPr>
            <a:r>
              <a:rPr lang="cs-CZ" altLang="cs-CZ" sz="2800" cap="none" dirty="0" smtClean="0"/>
              <a:t>0-9  počet vyloučených znaků</a:t>
            </a:r>
          </a:p>
          <a:p>
            <a:pPr>
              <a:lnSpc>
                <a:spcPct val="90000"/>
              </a:lnSpc>
              <a:buNone/>
            </a:pPr>
            <a:r>
              <a:rPr lang="en-US" altLang="cs-CZ" sz="2800" cap="none" dirty="0" smtClean="0"/>
              <a:t>$a</a:t>
            </a:r>
            <a:r>
              <a:rPr lang="cs-CZ" altLang="cs-CZ" sz="2800" cap="none" dirty="0" smtClean="0"/>
              <a:t> klíčový název</a:t>
            </a:r>
            <a:endParaRPr lang="en-US" altLang="cs-CZ" sz="2800" cap="none" dirty="0" smtClean="0"/>
          </a:p>
          <a:p>
            <a:pPr>
              <a:lnSpc>
                <a:spcPct val="90000"/>
              </a:lnSpc>
              <a:buNone/>
            </a:pPr>
            <a:r>
              <a:rPr lang="en-US" altLang="cs-CZ" sz="2800" cap="none" dirty="0" smtClean="0"/>
              <a:t>$b</a:t>
            </a:r>
            <a:r>
              <a:rPr lang="cs-CZ" altLang="cs-CZ" sz="2800" cap="none" dirty="0" smtClean="0"/>
              <a:t> kvalifikátor (jen v případě potřeby za účelem nezaměnitelnosti)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600" b="1" cap="none" dirty="0" smtClean="0"/>
              <a:t>222 -0</a:t>
            </a:r>
            <a:r>
              <a:rPr lang="cs-CZ" altLang="cs-CZ" sz="2600" cap="none" dirty="0" smtClean="0"/>
              <a:t> $</a:t>
            </a:r>
            <a:r>
              <a:rPr lang="cs-CZ" altLang="cs-CZ" sz="2600" cap="none" dirty="0" err="1" smtClean="0"/>
              <a:t>aEconomic</a:t>
            </a:r>
            <a:r>
              <a:rPr lang="cs-CZ" altLang="cs-CZ" sz="2600" cap="none" dirty="0" smtClean="0"/>
              <a:t> </a:t>
            </a:r>
            <a:r>
              <a:rPr lang="cs-CZ" altLang="cs-CZ" sz="2600" cap="none" dirty="0" err="1" smtClean="0"/>
              <a:t>education</a:t>
            </a:r>
            <a:r>
              <a:rPr lang="cs-CZ" altLang="cs-CZ" sz="2600" cap="none" dirty="0" smtClean="0"/>
              <a:t> bulletin$b(London)</a:t>
            </a:r>
            <a:endParaRPr lang="en-US" altLang="cs-CZ" sz="2600" cap="none" dirty="0" smtClean="0"/>
          </a:p>
          <a:p>
            <a:pPr>
              <a:lnSpc>
                <a:spcPct val="90000"/>
              </a:lnSpc>
            </a:pPr>
            <a:endParaRPr lang="cs-CZ" altLang="cs-CZ" cap="none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35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90600"/>
          </a:xfrm>
        </p:spPr>
        <p:txBody>
          <a:bodyPr>
            <a:normAutofit fontScale="90000"/>
          </a:bodyPr>
          <a:lstStyle/>
          <a:p>
            <a:r>
              <a:rPr lang="cs-CZ" altLang="cs-CZ" sz="3600" b="1" dirty="0"/>
              <a:t>242 Překlad názvu dodaný katalogizační </a:t>
            </a:r>
            <a:r>
              <a:rPr lang="cs-CZ" altLang="cs-CZ" sz="3600" b="1" dirty="0" smtClean="0"/>
              <a:t>agenturou (o)</a:t>
            </a:r>
            <a:endParaRPr lang="cs-CZ" altLang="cs-CZ" sz="3600" b="1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755576" y="1371600"/>
            <a:ext cx="8007424" cy="5257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cs-CZ" altLang="cs-CZ" sz="2400" cap="none" dirty="0" smtClean="0"/>
              <a:t>obsahuje překlad hlavního názvu uvedeného v poli 245, uvádí se pouze velmi výjimečně, např. u neobvyklých jazyků</a:t>
            </a:r>
          </a:p>
          <a:p>
            <a:pPr>
              <a:lnSpc>
                <a:spcPct val="90000"/>
              </a:lnSpc>
              <a:buNone/>
            </a:pPr>
            <a:r>
              <a:rPr lang="cs-CZ" altLang="cs-CZ" sz="2400" cap="none" dirty="0" smtClean="0"/>
              <a:t>1. indikátor – vedlejší názvové záhlaví</a:t>
            </a:r>
          </a:p>
          <a:p>
            <a:pPr lvl="2">
              <a:lnSpc>
                <a:spcPct val="90000"/>
              </a:lnSpc>
              <a:buNone/>
            </a:pPr>
            <a:r>
              <a:rPr lang="cs-CZ" altLang="cs-CZ" sz="2000" cap="none" dirty="0" smtClean="0"/>
              <a:t>0  negeneruje se</a:t>
            </a:r>
          </a:p>
          <a:p>
            <a:pPr lvl="2">
              <a:lnSpc>
                <a:spcPct val="90000"/>
              </a:lnSpc>
              <a:buNone/>
            </a:pPr>
            <a:r>
              <a:rPr lang="cs-CZ" altLang="cs-CZ" sz="2000" b="1" cap="none" dirty="0" smtClean="0"/>
              <a:t>1</a:t>
            </a:r>
            <a:r>
              <a:rPr lang="cs-CZ" altLang="cs-CZ" sz="2000" cap="none" dirty="0" smtClean="0"/>
              <a:t>  generuje se</a:t>
            </a:r>
          </a:p>
          <a:p>
            <a:pPr>
              <a:lnSpc>
                <a:spcPct val="90000"/>
              </a:lnSpc>
              <a:buNone/>
            </a:pPr>
            <a:r>
              <a:rPr lang="cs-CZ" altLang="cs-CZ" sz="2400" cap="none" dirty="0" smtClean="0"/>
              <a:t>2. indikátor – vyloučení znaků z řazení</a:t>
            </a:r>
          </a:p>
          <a:p>
            <a:pPr lvl="2">
              <a:lnSpc>
                <a:spcPct val="90000"/>
              </a:lnSpc>
              <a:buNone/>
            </a:pPr>
            <a:r>
              <a:rPr lang="cs-CZ" altLang="cs-CZ" sz="2000" cap="none" dirty="0" smtClean="0"/>
              <a:t>0-9  počet vyloučených znaků</a:t>
            </a:r>
          </a:p>
          <a:p>
            <a:pPr>
              <a:lnSpc>
                <a:spcPct val="90000"/>
              </a:lnSpc>
              <a:buNone/>
            </a:pPr>
            <a:r>
              <a:rPr lang="en-US" altLang="cs-CZ" sz="2400" cap="none" dirty="0" smtClean="0"/>
              <a:t>$</a:t>
            </a:r>
            <a:r>
              <a:rPr lang="cs-CZ" altLang="cs-CZ" sz="2400" cap="none" dirty="0" smtClean="0"/>
              <a:t>a</a:t>
            </a:r>
            <a:r>
              <a:rPr lang="en-US" altLang="cs-CZ" sz="2400" cap="none" dirty="0" smtClean="0"/>
              <a:t>$</a:t>
            </a:r>
            <a:r>
              <a:rPr lang="cs-CZ" altLang="cs-CZ" sz="2400" cap="none" dirty="0" smtClean="0"/>
              <a:t>b</a:t>
            </a:r>
            <a:r>
              <a:rPr lang="en-US" altLang="cs-CZ" sz="2400" cap="none" dirty="0" smtClean="0"/>
              <a:t>$</a:t>
            </a:r>
            <a:r>
              <a:rPr lang="cs-CZ" altLang="cs-CZ" sz="2400" cap="none" dirty="0" smtClean="0"/>
              <a:t>c</a:t>
            </a:r>
            <a:r>
              <a:rPr lang="en-US" altLang="cs-CZ" sz="2400" cap="none" dirty="0" smtClean="0"/>
              <a:t>$</a:t>
            </a:r>
            <a:r>
              <a:rPr lang="cs-CZ" altLang="cs-CZ" sz="2400" cap="none" dirty="0" smtClean="0"/>
              <a:t>n</a:t>
            </a:r>
            <a:r>
              <a:rPr lang="en-US" altLang="cs-CZ" sz="2400" cap="none" dirty="0" smtClean="0"/>
              <a:t>$</a:t>
            </a:r>
            <a:r>
              <a:rPr lang="cs-CZ" altLang="cs-CZ" sz="2400" cap="none" dirty="0" smtClean="0"/>
              <a:t>p stejná jako v poli 245</a:t>
            </a:r>
          </a:p>
          <a:p>
            <a:pPr>
              <a:lnSpc>
                <a:spcPct val="90000"/>
              </a:lnSpc>
              <a:buNone/>
            </a:pPr>
            <a:r>
              <a:rPr lang="en-US" altLang="cs-CZ" sz="2400" cap="none" dirty="0" smtClean="0"/>
              <a:t>$</a:t>
            </a:r>
            <a:r>
              <a:rPr lang="cs-CZ" altLang="cs-CZ" sz="2400" cap="none" dirty="0" smtClean="0"/>
              <a:t>y kód jazyka přeloženého názvu</a:t>
            </a:r>
          </a:p>
          <a:p>
            <a:pPr>
              <a:lnSpc>
                <a:spcPct val="90000"/>
              </a:lnSpc>
              <a:buNone/>
            </a:pPr>
            <a:r>
              <a:rPr lang="cs-CZ" altLang="cs-CZ" sz="2400" cap="none" dirty="0" smtClean="0"/>
              <a:t>generuje se návěští </a:t>
            </a:r>
            <a:r>
              <a:rPr lang="cs-CZ" altLang="cs-CZ" sz="2400" i="1" cap="none" dirty="0" smtClean="0"/>
              <a:t>Překlad originálu: </a:t>
            </a:r>
          </a:p>
          <a:p>
            <a:pPr marL="914400" lvl="2" indent="0">
              <a:lnSpc>
                <a:spcPct val="90000"/>
              </a:lnSpc>
              <a:buNone/>
            </a:pPr>
            <a:r>
              <a:rPr lang="cs-CZ" altLang="cs-CZ" sz="2000" cap="none" dirty="0" smtClean="0"/>
              <a:t>(!!! v manuálu před dodatky chybně návěští)</a:t>
            </a:r>
            <a:endParaRPr lang="cs-CZ" altLang="cs-CZ" sz="2000" cap="none" dirty="0"/>
          </a:p>
        </p:txBody>
      </p:sp>
    </p:spTree>
    <p:extLst>
      <p:ext uri="{BB962C8B-B14F-4D97-AF65-F5344CB8AC3E}">
        <p14:creationId xmlns:p14="http://schemas.microsoft.com/office/powerpoint/2010/main" val="209073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pka">
  <a:themeElements>
    <a:clrScheme name="Kapk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Kapka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pk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TM04033925[[fn=Kapka]]</Template>
  <TotalTime>2610</TotalTime>
  <Words>2571</Words>
  <Application>Microsoft Office PowerPoint</Application>
  <PresentationFormat>Předvádění na obrazovce (4:3)</PresentationFormat>
  <Paragraphs>465</Paragraphs>
  <Slides>59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59</vt:i4>
      </vt:variant>
    </vt:vector>
  </HeadingPairs>
  <TitlesOfParts>
    <vt:vector size="68" baseType="lpstr">
      <vt:lpstr>Arial</vt:lpstr>
      <vt:lpstr>Calibri</vt:lpstr>
      <vt:lpstr>Monotype Sorts</vt:lpstr>
      <vt:lpstr>Times New Roman</vt:lpstr>
      <vt:lpstr>Tw Cen MT</vt:lpstr>
      <vt:lpstr>Wingdings</vt:lpstr>
      <vt:lpstr>Wingdings 2</vt:lpstr>
      <vt:lpstr>Kapka</vt:lpstr>
      <vt:lpstr>ClipArt</vt:lpstr>
      <vt:lpstr>MARC 21 stručný přehled polí pro bibliografický popis</vt:lpstr>
      <vt:lpstr>Malé opakování</vt:lpstr>
      <vt:lpstr>Interpunkce</vt:lpstr>
      <vt:lpstr>Popisné údaje výběr pro monografie a seriály</vt:lpstr>
      <vt:lpstr>Bloky polí popisných údajů  v MARC 21 </vt:lpstr>
      <vt:lpstr>20X-24X Název (+ odpovědnost) a názvy související</vt:lpstr>
      <vt:lpstr>210 Zkrácený název  (jen u pokračujících zdrojů)</vt:lpstr>
      <vt:lpstr>222 Klíčový název (jen u pokračujících zdrojů)</vt:lpstr>
      <vt:lpstr>242 Překlad názvu dodaný katalogizační agenturou (o)</vt:lpstr>
      <vt:lpstr>245 Údaje o názvu (a odpovědnosti) (no)</vt:lpstr>
      <vt:lpstr>nejčastěji používaná podpole</vt:lpstr>
      <vt:lpstr>Prezentace aplikace PowerPoint</vt:lpstr>
      <vt:lpstr>Prezentace aplikace PowerPoint</vt:lpstr>
      <vt:lpstr>246 Variantní názvy (O)</vt:lpstr>
      <vt:lpstr>Prezentace aplikace PowerPoint</vt:lpstr>
      <vt:lpstr>nejčastější podpole</vt:lpstr>
      <vt:lpstr>247 Předcházející název (o) (používá se u integračních zdrojů)</vt:lpstr>
      <vt:lpstr>Prezentace aplikace PowerPoint</vt:lpstr>
      <vt:lpstr>25X-27X  Údaje o vydání, nakladatelské údaje, atd.</vt:lpstr>
      <vt:lpstr>250 Údaje o vydání (o)</vt:lpstr>
      <vt:lpstr>264  Nakladatelské údaje, údaje o vytvoření díla a údaje   o autorských právech (O)</vt:lpstr>
      <vt:lpstr>indikátory</vt:lpstr>
      <vt:lpstr>podpole</vt:lpstr>
      <vt:lpstr>Prezentace aplikace PowerPoint</vt:lpstr>
      <vt:lpstr>Prezentace aplikace PowerPoint</vt:lpstr>
      <vt:lpstr>3XX  Údaje fyzického popisu výběr pro knihy a seriály</vt:lpstr>
      <vt:lpstr>300  Fyzický popis (o)</vt:lpstr>
      <vt:lpstr>Prezentace aplikace PowerPoint</vt:lpstr>
      <vt:lpstr>310  Současná periodicita (NO) (jen u pokračujících zdrojů)</vt:lpstr>
      <vt:lpstr>321  Předcházející periodicita (O) (jen u pokračujících zdrojů)</vt:lpstr>
      <vt:lpstr>362 Data vydávání a/nebo sekvenční označení (O) (jen u pokračujících zdrojů)</vt:lpstr>
      <vt:lpstr>Prezentace aplikace PowerPoint</vt:lpstr>
      <vt:lpstr>Cítíte se už vymačkaní?</vt:lpstr>
      <vt:lpstr>5XX  Poznámky </vt:lpstr>
      <vt:lpstr>Nejčastěji uváděné poznámky</vt:lpstr>
      <vt:lpstr>500  Všeobecná poznámka</vt:lpstr>
      <vt:lpstr>501  Poznámka Společně s:</vt:lpstr>
      <vt:lpstr>502  POZNÁMKA O DISERTACI</vt:lpstr>
      <vt:lpstr>504  Poznámka o skryté bibliografii</vt:lpstr>
      <vt:lpstr>505  Formalizovaná poznámka k obsahu</vt:lpstr>
      <vt:lpstr>Prezentace aplikace PowerPoint</vt:lpstr>
      <vt:lpstr>520  Resumé</vt:lpstr>
      <vt:lpstr>521  Poznámka k uživatelskému určení</vt:lpstr>
      <vt:lpstr>546  Poznámka o jazyku</vt:lpstr>
      <vt:lpstr>550  Poznámka k vydavateli</vt:lpstr>
      <vt:lpstr>  Poznámka k propojovacím polím</vt:lpstr>
      <vt:lpstr>588 poznámka o zdroji popisu</vt:lpstr>
      <vt:lpstr>EDICE</vt:lpstr>
      <vt:lpstr>Prezentace aplikace PowerPoint</vt:lpstr>
      <vt:lpstr>490  Údaje o edici (O)</vt:lpstr>
      <vt:lpstr>800-830  Vedlejší záhlaví pro edice (o)</vt:lpstr>
      <vt:lpstr>Prezentace aplikace PowerPoint</vt:lpstr>
      <vt:lpstr>Základní Propojovací pole pro pokračující zdroje</vt:lpstr>
      <vt:lpstr>obsahují informace identifikující související popisné jednotky – přejmenování,  včlenění, sloučení …</vt:lpstr>
      <vt:lpstr>780 předcházející záhlaví</vt:lpstr>
      <vt:lpstr>785 následující záhlaví</vt:lpstr>
      <vt:lpstr>pOdpole pro 780 + 785</vt:lpstr>
      <vt:lpstr>Zapsat vazby ve všech záznamech</vt:lpstr>
      <vt:lpstr>Že by konec?        Děkuji za pozornost</vt:lpstr>
    </vt:vector>
  </TitlesOfParts>
  <Company>Národní knihovna ČR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Jaroslava Svobodová</dc:creator>
  <cp:lastModifiedBy>Svobodová Jaroslava</cp:lastModifiedBy>
  <cp:revision>504</cp:revision>
  <dcterms:created xsi:type="dcterms:W3CDTF">2004-05-28T13:58:00Z</dcterms:created>
  <dcterms:modified xsi:type="dcterms:W3CDTF">2017-01-20T10:59:50Z</dcterms:modified>
</cp:coreProperties>
</file>